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59" r:id="rId4"/>
    <p:sldId id="260" r:id="rId5"/>
    <p:sldId id="261" r:id="rId6"/>
    <p:sldId id="272" r:id="rId7"/>
    <p:sldId id="271" r:id="rId8"/>
    <p:sldId id="263" r:id="rId9"/>
    <p:sldId id="264" r:id="rId10"/>
    <p:sldId id="273" r:id="rId11"/>
    <p:sldId id="274" r:id="rId12"/>
    <p:sldId id="266" r:id="rId13"/>
    <p:sldId id="267" r:id="rId14"/>
    <p:sldId id="276" r:id="rId15"/>
    <p:sldId id="277" r:id="rId16"/>
    <p:sldId id="275" r:id="rId17"/>
  </p:sldIdLst>
  <p:sldSz cx="12192000" cy="6858000"/>
  <p:notesSz cx="6889750" cy="10021888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911" autoAdjust="0"/>
  </p:normalViewPr>
  <p:slideViewPr>
    <p:cSldViewPr snapToGrid="0">
      <p:cViewPr varScale="1">
        <p:scale>
          <a:sx n="89" d="100"/>
          <a:sy n="89" d="100"/>
        </p:scale>
        <p:origin x="466" y="67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00" d="100"/>
          <a:sy n="100" d="100"/>
        </p:scale>
        <p:origin x="355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pPr rtl="0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pPr rtl="0"/>
            <a:fld id="{B7458154-F06F-4B92-9EA5-47B6187D652C}" type="datetime4">
              <a:rPr lang="ko-KR" altLang="en-US" smtClean="0">
                <a:latin typeface="맑은 고딕" panose="020B0503020000020004" pitchFamily="50" charset="-127"/>
              </a:rPr>
              <a:t>2026년 8월 5일</a:t>
            </a:fld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pPr rtl="0"/>
            <a:endParaRPr lang="ko-KR" altLang="en-US" dirty="0">
              <a:latin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pPr rtl="0"/>
            <a:fld id="{C64E50CC-F33A-4EF4-9F12-93EC4A21A0CF}" type="slidenum">
              <a:rPr lang="en-US" altLang="ko-KR" smtClean="0">
                <a:latin typeface="맑은 고딕" panose="020B0503020000020004" pitchFamily="50" charset="-127"/>
              </a:rPr>
              <a:t>‹#›</a:t>
            </a:fld>
            <a:endParaRPr lang="ko-KR" altLang="en-US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>
                <a:latin typeface="맑은 고딕" panose="020B0503020000020004" pitchFamily="50" charset="-127"/>
              </a:defRPr>
            </a:lvl1pPr>
          </a:lstStyle>
          <a:p>
            <a:endParaRPr lang="ko-KR" altLang="en-US" noProof="0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>
                <a:latin typeface="맑은 고딕" panose="020B0503020000020004" pitchFamily="50" charset="-127"/>
              </a:defRPr>
            </a:lvl1pPr>
          </a:lstStyle>
          <a:p>
            <a:fld id="{258C430E-8468-4F52-A66F-3CC625A80D37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pPr rt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>
                <a:latin typeface="맑은 고딕" panose="020B0503020000020004" pitchFamily="50" charset="-127"/>
              </a:defRPr>
            </a:lvl1pPr>
          </a:lstStyle>
          <a:p>
            <a:endParaRPr lang="ko-KR" altLang="en-US" noProof="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>
                <a:latin typeface="맑은 고딕" panose="020B0503020000020004" pitchFamily="50" charset="-127"/>
              </a:defRPr>
            </a:lvl1pPr>
          </a:lstStyle>
          <a:p>
            <a:fld id="{32674CE4-FBD8-4481-AEFB-CA53E599A745}" type="slidenum">
              <a:rPr lang="en-US" altLang="ko-KR" noProof="0" smtClean="0"/>
              <a:pPr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en-US" altLang="ko-KR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81188" indent="-181188">
              <a:buFont typeface="Arial" panose="020B0604020202020204" pitchFamily="34" charset="0"/>
              <a:buChar char="•"/>
            </a:pPr>
            <a:r>
              <a:rPr lang="ko" dirty="0">
                <a:ea typeface="맑은 고딕" panose="020B0503020000020004" pitchFamily="50" charset="-127"/>
              </a:rPr>
              <a:t>프레젠테이션을 통해 참가자가 얻는 혜택: 성인 학습자는 주제가 얼마나 중요한지 또는 왜 중요한지를 알면 주제에 더 관심을 가집니다.</a:t>
            </a:r>
          </a:p>
          <a:p>
            <a:pPr marL="181188" indent="-181188">
              <a:buFont typeface="Arial" panose="020B0604020202020204" pitchFamily="34" charset="0"/>
              <a:buChar char="•"/>
            </a:pPr>
            <a:r>
              <a:rPr lang="ko" dirty="0">
                <a:ea typeface="맑은 고딕" panose="020B0503020000020004" pitchFamily="50" charset="-127"/>
              </a:rPr>
              <a:t>발표자의 주제에 대한 전문 지식 수준: 해당 분야에 대한 자격을 간단히 설명하거나 참가자가 발표자의 발표를 들어야 하는 이유를 설명합니다.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ko" dirty="0">
                <a:ea typeface="맑은 고딕" panose="020B0503020000020004" pitchFamily="50" charset="-127"/>
              </a:rPr>
              <a:t>단원 설명은 간단해야 합니다.</a:t>
            </a:r>
          </a:p>
          <a:p>
            <a:pPr rtl="0"/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ko-KR" altLang="en-US" b="1" dirty="0">
                <a:ea typeface="맑은 고딕" panose="020B0503020000020004" pitchFamily="50" charset="-127"/>
              </a:rPr>
              <a:t>목표 예</a:t>
            </a:r>
          </a:p>
          <a:p>
            <a:r>
              <a:rPr lang="ko-KR" altLang="en-US" dirty="0">
                <a:ea typeface="맑은 고딕" panose="020B0503020000020004" pitchFamily="50" charset="-127"/>
              </a:rPr>
              <a:t>이 단원을 마치면 다음을 수행할 수 있습니다</a:t>
            </a:r>
            <a:r>
              <a:rPr lang="en-US" altLang="ko-KR" dirty="0">
                <a:ea typeface="맑은 고딕" panose="020B0503020000020004" pitchFamily="50" charset="-127"/>
              </a:rPr>
              <a:t>.</a:t>
            </a:r>
          </a:p>
          <a:p>
            <a:pPr marL="181188" indent="-181188">
              <a:buFont typeface="Arial" panose="020B0604020202020204" pitchFamily="34" charset="0"/>
              <a:buChar char="•"/>
            </a:pPr>
            <a:r>
              <a:rPr lang="ko-KR" altLang="en-US" dirty="0">
                <a:ea typeface="맑은 고딕" panose="020B0503020000020004" pitchFamily="50" charset="-127"/>
              </a:rPr>
              <a:t>팀 웹 서버에 파일을 저장합니다</a:t>
            </a:r>
            <a:r>
              <a:rPr lang="en-US" altLang="ko-KR" dirty="0">
                <a:ea typeface="맑은 고딕" panose="020B0503020000020004" pitchFamily="50" charset="-127"/>
              </a:rPr>
              <a:t>.</a:t>
            </a:r>
          </a:p>
          <a:p>
            <a:pPr marL="181188" indent="-181188">
              <a:buFont typeface="Arial" panose="020B0604020202020204" pitchFamily="34" charset="0"/>
              <a:buChar char="•"/>
            </a:pPr>
            <a:r>
              <a:rPr lang="ko-KR" altLang="en-US" dirty="0">
                <a:ea typeface="맑은 고딕" panose="020B0503020000020004" pitchFamily="50" charset="-127"/>
              </a:rPr>
              <a:t>팀 웹 서버의 다른 위치로 파일을 이동합니다</a:t>
            </a:r>
            <a:r>
              <a:rPr lang="en-US" altLang="ko-KR" dirty="0">
                <a:ea typeface="맑은 고딕" panose="020B0503020000020004" pitchFamily="50" charset="-127"/>
              </a:rPr>
              <a:t>.</a:t>
            </a:r>
          </a:p>
          <a:p>
            <a:pPr marL="181188" indent="-181188">
              <a:buFont typeface="Arial" panose="020B0604020202020204" pitchFamily="34" charset="0"/>
              <a:buChar char="•"/>
            </a:pPr>
            <a:r>
              <a:rPr lang="ko-KR" altLang="en-US" dirty="0">
                <a:ea typeface="맑은 고딕" panose="020B0503020000020004" pitchFamily="50" charset="-127"/>
              </a:rPr>
              <a:t>팀 웹 서버의 파일을 공유합니다</a:t>
            </a:r>
            <a:r>
              <a:rPr lang="en-US" altLang="ko-KR" dirty="0">
                <a:ea typeface="맑은 고딕" panose="020B0503020000020004" pitchFamily="50" charset="-127"/>
              </a:rPr>
              <a:t>.</a:t>
            </a:r>
          </a:p>
          <a:p>
            <a:pPr rtl="0"/>
            <a:endParaRPr lang="ko-KR" altLang="en-US" noProof="0" dirty="0"/>
          </a:p>
          <a:p>
            <a:pPr rtl="0"/>
            <a:endParaRPr lang="ko-KR" altLang="en-US" noProof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en-US" altLang="ko-KR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8030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800B302-F4DC-4547-9C74-CF794137D166}" type="slidenum">
              <a:rPr lang="en-US" altLang="ko-KR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865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en-US" altLang="ko-KR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8055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en-US" altLang="ko-KR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3880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en-US" altLang="ko-KR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800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3320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94694F25-D644-42F1-B3CC-9F453010BC16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B6B5C9-4B18-4F34-8E3E-FAD2AE1D9784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5pPr>
              <a:defRPr/>
            </a:lvl5pPr>
          </a:lstStyle>
          <a:p>
            <a:pPr lvl="0" rtl="0" eaLnBrk="1" latinLnBrk="0" hangingPunct="1"/>
            <a:r>
              <a:rPr lang="ko-KR" altLang="en-US" dirty="0"/>
              <a:t>마스터 텍스트 스타일을 편집하려면 클릭하세요</a:t>
            </a:r>
            <a:r>
              <a:rPr lang="en-US" altLang="ko-KR" dirty="0"/>
              <a:t>.</a:t>
            </a:r>
          </a:p>
          <a:p>
            <a:pPr lvl="1" rtl="0" eaLnBrk="1" latinLnBrk="0" hangingPunct="1"/>
            <a:r>
              <a:rPr lang="ko-KR" altLang="en-US" dirty="0"/>
              <a:t>둘째 수준</a:t>
            </a:r>
          </a:p>
          <a:p>
            <a:pPr lvl="2" rtl="0" eaLnBrk="1" latinLnBrk="0" hangingPunct="1"/>
            <a:r>
              <a:rPr lang="ko-KR" altLang="en-US" dirty="0"/>
              <a:t>셋째 수준</a:t>
            </a:r>
          </a:p>
          <a:p>
            <a:pPr lvl="3" rtl="0" eaLnBrk="1" latinLnBrk="0" hangingPunct="1"/>
            <a:r>
              <a:rPr lang="ko-KR" altLang="en-US" dirty="0"/>
              <a:t>넷째 수준</a:t>
            </a:r>
          </a:p>
          <a:p>
            <a:pPr lvl="4" rtl="0" eaLnBrk="1" latinLnBrk="0" hangingPunct="1"/>
            <a:r>
              <a:rPr lang="ko-KR" altLang="en-US" dirty="0"/>
              <a:t>다섯째 수준</a:t>
            </a:r>
            <a:endParaRPr kumimoji="0"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A0385-CE73-423F-9B05-AF254D6215F2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F488AF3-E4C2-46C4-883C-60860EA77C5C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ko-KR" altLang="en-US" smtClean="0"/>
              <a:t>마스터 제목 스타일 편집</a:t>
            </a:r>
            <a:endParaRPr kumimoji="0"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2B6626D-13F9-4303-ACEA-CC76B0514040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0EDF400-A36F-4704-AF2F-BBAC0CF33C56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E1F0414-1742-40E5-BCBF-A637EDE2C2BF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332000" cy="457200"/>
          </a:xfrm>
        </p:spPr>
        <p:txBody>
          <a:bodyPr rtlCol="0"/>
          <a:lstStyle>
            <a:lvl1pPr>
              <a:defRPr/>
            </a:lvl1pPr>
          </a:lstStyle>
          <a:p>
            <a:fld id="{12D8F88E-7F41-4146-ADAC-5DDED3CCCDF5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비어 있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544992A-6B43-4D9C-91BA-45B4770FA9EC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ko-KR" altLang="en-US" dirty="0"/>
              <a:t>마스터 제목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rtl="0" eaLnBrk="1" latinLnBrk="0" hangingPunct="1"/>
            <a:r>
              <a:rPr lang="ko-KR" altLang="en-US" smtClean="0"/>
              <a:t>둘째 수준</a:t>
            </a:r>
          </a:p>
          <a:p>
            <a:pPr lvl="2" rtl="0" eaLnBrk="1" latinLnBrk="0" hangingPunct="1"/>
            <a:r>
              <a:rPr lang="ko-KR" altLang="en-US" smtClean="0"/>
              <a:t>셋째 수준</a:t>
            </a:r>
          </a:p>
          <a:p>
            <a:pPr lvl="3" rtl="0" eaLnBrk="1" latinLnBrk="0" hangingPunct="1"/>
            <a:r>
              <a:rPr lang="ko-KR" altLang="en-US" smtClean="0"/>
              <a:t>넷째 수준</a:t>
            </a:r>
          </a:p>
          <a:p>
            <a:pPr lvl="4" rtl="0" eaLnBrk="1" latinLnBrk="0" hangingPunct="1"/>
            <a:r>
              <a:rPr lang="ko-KR" altLang="en-US" smtClean="0"/>
              <a:t>다섯째 수준</a:t>
            </a:r>
            <a:endParaRPr kumimoji="0"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7EB5C94-FDA9-4D16-B72E-6A88FE13E8C6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 descr="이미지를 추가할 수 있는 빈 개체 틀입니다. 개체 틀을 클릭하고 추가할 이미지를 선택하세요.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ko-KR" altLang="en-US" smtClean="0"/>
              <a:t>그림을 추가하려면 아이콘을 클릭하십시오</a:t>
            </a:r>
            <a:endParaRPr kumimoji="0"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rt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ko-KR" altLang="en-US" dirty="0"/>
              <a:t>바닥글 추가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26E5215-DDDB-4AE1-BB3B-7D32E26C92B4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ko-KR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5" name="직사각형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6" name="직사각형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8" name="직사각형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40" name="직사각형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ko-KR" altLang="en-US" sz="1800" dirty="0">
              <a:latin typeface="맑은 고딕" panose="020B0503020000020004" pitchFamily="50" charset="-127"/>
            </a:endParaRPr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ko-KR" altLang="en-US" dirty="0"/>
              <a:t>마스터 제목 스타일 편집</a:t>
            </a:r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ko-KR" altLang="en-US" dirty="0"/>
              <a:t>마스터 텍스트 스타일 편집</a:t>
            </a:r>
          </a:p>
          <a:p>
            <a:pPr lvl="1" rtl="0"/>
            <a:r>
              <a:rPr lang="ko-KR" altLang="en-US" dirty="0"/>
              <a:t>둘째 수준</a:t>
            </a:r>
          </a:p>
          <a:p>
            <a:pPr lvl="2" rtl="0"/>
            <a:r>
              <a:rPr lang="ko-KR" altLang="en-US" dirty="0"/>
              <a:t>셋째 수준</a:t>
            </a:r>
          </a:p>
          <a:p>
            <a:pPr lvl="3" rtl="0"/>
            <a:r>
              <a:rPr lang="ko-KR" altLang="en-US" dirty="0"/>
              <a:t>넷째 수준</a:t>
            </a:r>
          </a:p>
          <a:p>
            <a:pPr lvl="4" rtl="0"/>
            <a:r>
              <a:rPr lang="ko-KR" altLang="en-US" dirty="0"/>
              <a:t>다섯째 수준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바닥글 추가</a:t>
            </a:r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332000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fld id="{65FF3804-A92E-4DFF-A0B3-62A49209ED6C}" type="datetime4">
              <a:rPr lang="ko-KR" altLang="en-US" smtClean="0"/>
              <a:pPr/>
              <a:t>2026년 8월 5일</a:t>
            </a:fld>
            <a:endParaRPr lang="ko-KR" alt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  <a:latin typeface="맑은 고딕" panose="020B0503020000020004" pitchFamily="50" charset="-127"/>
              </a:defRPr>
            </a:lvl1pPr>
          </a:lstStyle>
          <a:p>
            <a:fld id="{401CF334-2D5C-4859-84A6-CA7E6E43FAEB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맑은 고딕" panose="020B0503020000020004" pitchFamily="50" charset="-127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맑은 고딕" panose="020B0503020000020004" pitchFamily="50" charset="-127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맑은 고딕" panose="020B0503020000020004" pitchFamily="50" charset="-127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맑은 고딕" panose="020B0503020000020004" pitchFamily="50" charset="-127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맑은 고딕" panose="020B0503020000020004" pitchFamily="50" charset="-127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맑은 고딕" panose="020B0503020000020004" pitchFamily="50" charset="-127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95531" y="1974941"/>
            <a:ext cx="11277600" cy="1470025"/>
          </a:xfrm>
        </p:spPr>
        <p:txBody>
          <a:bodyPr rtlCol="0">
            <a:normAutofit fontScale="90000"/>
          </a:bodyPr>
          <a:lstStyle/>
          <a:p>
            <a:pPr rtl="0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b="1" dirty="0" smtClean="0"/>
              <a:t>‘</a:t>
            </a:r>
            <a:r>
              <a:rPr lang="ko-KR" altLang="en-US" b="1" dirty="0" smtClean="0"/>
              <a:t>도시형 에너지전환마을</a:t>
            </a:r>
            <a:r>
              <a:rPr lang="en-US" altLang="ko-KR" b="1" dirty="0" smtClean="0"/>
              <a:t>’ </a:t>
            </a:r>
            <a:r>
              <a:rPr lang="ko-KR" altLang="en-US" b="1" dirty="0" smtClean="0"/>
              <a:t>활성화 방안 찾기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 </a:t>
            </a:r>
            <a:r>
              <a:rPr lang="ko-KR" altLang="en-US" b="1" dirty="0" smtClean="0"/>
              <a:t>왜</a:t>
            </a:r>
            <a:r>
              <a:rPr lang="en-US" altLang="ko-KR" b="1" dirty="0" smtClean="0"/>
              <a:t>? </a:t>
            </a:r>
            <a:r>
              <a:rPr lang="ko-KR" altLang="en-US" b="1" dirty="0" smtClean="0"/>
              <a:t>어떻게</a:t>
            </a:r>
            <a:r>
              <a:rPr lang="en-US" altLang="ko-KR" b="1" dirty="0" smtClean="0"/>
              <a:t>?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40709" y="4969614"/>
            <a:ext cx="6604000" cy="1752600"/>
          </a:xfrm>
        </p:spPr>
        <p:txBody>
          <a:bodyPr rtlCol="0"/>
          <a:lstStyle/>
          <a:p>
            <a:pPr rtl="0"/>
            <a:endParaRPr lang="en-US" altLang="ko-KR" dirty="0" smtClean="0"/>
          </a:p>
          <a:p>
            <a:pPr rtl="0"/>
            <a:endParaRPr lang="en-US" altLang="ko-KR" b="1" dirty="0" smtClean="0"/>
          </a:p>
          <a:p>
            <a:pPr rtl="0"/>
            <a:r>
              <a:rPr lang="ko-KR" altLang="en-US" b="1" dirty="0" smtClean="0"/>
              <a:t>  시민발전이종협동조합연합회장    정  은  진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8000" y="685800"/>
            <a:ext cx="10972800" cy="1066800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2-2  </a:t>
            </a:r>
            <a:r>
              <a:rPr lang="ko-KR" altLang="en-US" sz="3200" b="1" dirty="0" smtClean="0"/>
              <a:t>도시 민간부지 적극 활용하기 </a:t>
            </a:r>
            <a:r>
              <a:rPr lang="en-US" altLang="ko-KR" sz="3200" b="1" dirty="0" smtClean="0"/>
              <a:t/>
            </a:r>
            <a:br>
              <a:rPr lang="en-US" altLang="ko-KR" sz="3200" b="1" dirty="0" smtClean="0"/>
            </a:br>
            <a:r>
              <a:rPr lang="en-US" altLang="ko-KR" sz="3200" b="1" dirty="0"/>
              <a:t> </a:t>
            </a:r>
            <a:r>
              <a:rPr lang="en-US" altLang="ko-KR" sz="3200" b="1" dirty="0" smtClean="0"/>
              <a:t>     : 27</a:t>
            </a:r>
            <a:r>
              <a:rPr lang="ko-KR" altLang="en-US" sz="3200" b="1" dirty="0" smtClean="0"/>
              <a:t>년부터 자가용 태양광 </a:t>
            </a:r>
            <a:r>
              <a:rPr lang="en-US" altLang="ko-KR" sz="3200" b="1" dirty="0" smtClean="0"/>
              <a:t>REGO </a:t>
            </a:r>
            <a:r>
              <a:rPr lang="ko-KR" altLang="en-US" sz="3200" b="1" dirty="0" smtClean="0"/>
              <a:t>발급 추진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95224" y="2249425"/>
            <a:ext cx="3450565" cy="4341875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ko-KR" altLang="en-US" sz="22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차 </a:t>
            </a:r>
            <a:r>
              <a:rPr lang="ko-KR" altLang="en-US" sz="2200" b="1" dirty="0" err="1" smtClean="0">
                <a:solidFill>
                  <a:schemeClr val="tx1"/>
                </a:solidFill>
              </a:rPr>
              <a:t>재기본</a:t>
            </a:r>
            <a:r>
              <a:rPr lang="en-US" altLang="ko-KR" sz="2200" dirty="0" smtClean="0">
                <a:solidFill>
                  <a:schemeClr val="tx1"/>
                </a:solidFill>
              </a:rPr>
              <a:t>,</a:t>
            </a:r>
          </a:p>
          <a:p>
            <a:pPr marL="109728" indent="0">
              <a:buNone/>
            </a:pPr>
            <a:endParaRPr lang="en-US" altLang="ko-KR" sz="2200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ko-KR" altLang="en-US" sz="2200" dirty="0" smtClean="0">
                <a:solidFill>
                  <a:schemeClr val="tx1"/>
                </a:solidFill>
              </a:rPr>
              <a:t>자가설비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인증제</a:t>
            </a:r>
            <a:r>
              <a:rPr lang="en-US" altLang="ko-KR" sz="2200" dirty="0" smtClean="0">
                <a:solidFill>
                  <a:schemeClr val="tx1"/>
                </a:solidFill>
              </a:rPr>
              <a:t>,  </a:t>
            </a:r>
          </a:p>
          <a:p>
            <a:pPr marL="109728" indent="0">
              <a:buNone/>
            </a:pPr>
            <a:r>
              <a:rPr lang="en-US" altLang="ko-KR" sz="2200" b="1" dirty="0" smtClean="0">
                <a:solidFill>
                  <a:srgbClr val="0070C0"/>
                </a:solidFill>
              </a:rPr>
              <a:t>REGO</a:t>
            </a:r>
            <a:r>
              <a:rPr lang="ko-KR" altLang="en-US" sz="2200" dirty="0" smtClean="0"/>
              <a:t> 도입</a:t>
            </a:r>
            <a:endParaRPr lang="en-US" altLang="ko-KR" sz="2200" dirty="0" smtClean="0"/>
          </a:p>
          <a:p>
            <a:pPr marL="109728" indent="0">
              <a:buNone/>
            </a:pPr>
            <a:r>
              <a:rPr lang="en-US" altLang="ko-KR" sz="2200" dirty="0" smtClean="0"/>
              <a:t>(</a:t>
            </a:r>
            <a:r>
              <a:rPr lang="ko-KR" altLang="en-US" sz="2200" b="1" dirty="0" smtClean="0">
                <a:solidFill>
                  <a:srgbClr val="0070C0"/>
                </a:solidFill>
              </a:rPr>
              <a:t>재생에너지 사용량 인증서</a:t>
            </a:r>
            <a:r>
              <a:rPr lang="en-US" altLang="ko-KR" sz="2200" dirty="0" smtClean="0"/>
              <a:t>)</a:t>
            </a:r>
          </a:p>
          <a:p>
            <a:pPr marL="109728" indent="0">
              <a:buNone/>
            </a:pPr>
            <a:endParaRPr lang="en-US" altLang="ko-KR" sz="2200" dirty="0"/>
          </a:p>
          <a:p>
            <a:pPr>
              <a:buFontTx/>
              <a:buChar char="-"/>
            </a:pPr>
            <a:r>
              <a:rPr lang="en-US" altLang="ko-KR" sz="2200" dirty="0" smtClean="0">
                <a:solidFill>
                  <a:schemeClr val="tx1"/>
                </a:solidFill>
              </a:rPr>
              <a:t>26</a:t>
            </a:r>
            <a:r>
              <a:rPr lang="ko-KR" altLang="en-US" sz="2200" dirty="0" smtClean="0">
                <a:solidFill>
                  <a:schemeClr val="tx1"/>
                </a:solidFill>
              </a:rPr>
              <a:t>년 시범사업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altLang="ko-KR" sz="2200" dirty="0" smtClean="0">
                <a:solidFill>
                  <a:schemeClr val="tx1"/>
                </a:solidFill>
              </a:rPr>
              <a:t>   27</a:t>
            </a:r>
            <a:r>
              <a:rPr lang="ko-KR" altLang="en-US" sz="2200" dirty="0" smtClean="0">
                <a:solidFill>
                  <a:schemeClr val="tx1"/>
                </a:solidFill>
              </a:rPr>
              <a:t>년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본사업</a:t>
            </a:r>
            <a:r>
              <a:rPr lang="ko-KR" altLang="en-US" sz="2200" dirty="0" smtClean="0">
                <a:solidFill>
                  <a:schemeClr val="tx1"/>
                </a:solidFill>
              </a:rPr>
              <a:t> 추진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en-US" altLang="ko-KR" sz="2200" dirty="0" smtClean="0"/>
          </a:p>
          <a:p>
            <a:pPr>
              <a:buFontTx/>
              <a:buChar char="-"/>
            </a:pPr>
            <a:r>
              <a:rPr lang="ko-KR" altLang="en-US" sz="2200" b="1" dirty="0" smtClean="0">
                <a:solidFill>
                  <a:srgbClr val="0070C0"/>
                </a:solidFill>
              </a:rPr>
              <a:t>전국 </a:t>
            </a:r>
            <a:r>
              <a:rPr lang="en-US" altLang="ko-KR" sz="2200" b="1" dirty="0" smtClean="0">
                <a:solidFill>
                  <a:srgbClr val="0070C0"/>
                </a:solidFill>
              </a:rPr>
              <a:t>200</a:t>
            </a:r>
            <a:r>
              <a:rPr lang="ko-KR" altLang="en-US" sz="2200" b="1" dirty="0" smtClean="0">
                <a:solidFill>
                  <a:srgbClr val="0070C0"/>
                </a:solidFill>
              </a:rPr>
              <a:t>만 가구에</a:t>
            </a:r>
            <a:endParaRPr lang="en-US" altLang="ko-KR" sz="22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2200" b="1" dirty="0">
                <a:solidFill>
                  <a:srgbClr val="0070C0"/>
                </a:solidFill>
              </a:rPr>
              <a:t> </a:t>
            </a:r>
            <a:r>
              <a:rPr lang="en-US" altLang="ko-KR" sz="22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2200" b="1" dirty="0" smtClean="0">
                <a:solidFill>
                  <a:srgbClr val="0070C0"/>
                </a:solidFill>
              </a:rPr>
              <a:t> 자가용 태양광 </a:t>
            </a:r>
            <a:r>
              <a:rPr lang="ko-KR" altLang="en-US" sz="2200" dirty="0" smtClean="0">
                <a:solidFill>
                  <a:schemeClr val="tx1"/>
                </a:solidFill>
              </a:rPr>
              <a:t>보급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ko-KR" altLang="en-US" sz="2200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218317" y="2249425"/>
            <a:ext cx="7200181" cy="4341875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b="1" dirty="0" smtClean="0">
                <a:solidFill>
                  <a:schemeClr val="tx1"/>
                </a:solidFill>
              </a:rPr>
              <a:t>A </a:t>
            </a:r>
            <a:r>
              <a:rPr lang="ko-KR" altLang="en-US" b="1" dirty="0" smtClean="0">
                <a:solidFill>
                  <a:schemeClr val="tx1"/>
                </a:solidFill>
              </a:rPr>
              <a:t>시민발전조합</a:t>
            </a:r>
            <a:r>
              <a:rPr lang="en-US" altLang="ko-KR" b="1" dirty="0" smtClean="0">
                <a:solidFill>
                  <a:schemeClr val="tx1"/>
                </a:solidFill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B</a:t>
            </a:r>
            <a:r>
              <a:rPr lang="ko-KR" altLang="en-US" b="1" dirty="0" smtClean="0">
                <a:solidFill>
                  <a:schemeClr val="tx1"/>
                </a:solidFill>
              </a:rPr>
              <a:t>아파트 옥상에 </a:t>
            </a:r>
            <a:r>
              <a:rPr lang="en-US" altLang="ko-KR" b="1" dirty="0" smtClean="0">
                <a:solidFill>
                  <a:schemeClr val="tx1"/>
                </a:solidFill>
              </a:rPr>
              <a:t>300kW </a:t>
            </a:r>
            <a:r>
              <a:rPr lang="ko-KR" altLang="en-US" b="1" dirty="0" smtClean="0">
                <a:solidFill>
                  <a:schemeClr val="tx1"/>
                </a:solidFill>
              </a:rPr>
              <a:t>태양광설비 설치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-------------------------------------------------------------------</a:t>
            </a:r>
            <a:endParaRPr lang="en-US" altLang="ko-KR" dirty="0">
              <a:solidFill>
                <a:schemeClr val="tx1"/>
              </a:solidFill>
            </a:endParaRPr>
          </a:p>
          <a:p>
            <a:pPr marL="109728" indent="0" fontAlgn="base">
              <a:buNone/>
            </a:pPr>
            <a:r>
              <a:rPr lang="ko-KR" altLang="ko-KR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Calibri Light" panose="020F0302020204030204" pitchFamily="34" charset="0"/>
              </a:rPr>
              <a:t>①</a:t>
            </a:r>
            <a:r>
              <a:rPr lang="en-US" altLang="ko-KR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Calibri Light" panose="020F0302020204030204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</a:rPr>
              <a:t>아파트 공용전기 상쇄 </a:t>
            </a:r>
            <a:r>
              <a:rPr lang="en-US" altLang="ko-KR" b="1" dirty="0">
                <a:solidFill>
                  <a:schemeClr val="tx1"/>
                </a:solidFill>
              </a:rPr>
              <a:t>+ REGO </a:t>
            </a:r>
            <a:r>
              <a:rPr lang="ko-KR" altLang="en-US" b="1" dirty="0">
                <a:solidFill>
                  <a:schemeClr val="tx1"/>
                </a:solidFill>
              </a:rPr>
              <a:t>조합 귀속 </a:t>
            </a:r>
            <a:r>
              <a:rPr lang="ko-KR" altLang="en-US" b="1" dirty="0" smtClean="0">
                <a:solidFill>
                  <a:schemeClr val="tx1"/>
                </a:solidFill>
              </a:rPr>
              <a:t>모델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109728" indent="0" fontAlgn="base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- </a:t>
            </a:r>
            <a:r>
              <a:rPr lang="ko-KR" altLang="en-US" dirty="0" smtClean="0">
                <a:solidFill>
                  <a:schemeClr val="tx1"/>
                </a:solidFill>
              </a:rPr>
              <a:t>부지 임대료와 공용전기료 상쇄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109728" indent="0" fontAlgn="base">
              <a:buNone/>
            </a:pPr>
            <a:endParaRPr lang="en-US" altLang="ko-KR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ko-KR" altLang="en-US" dirty="0" smtClean="0">
                <a:solidFill>
                  <a:schemeClr val="tx1"/>
                </a:solidFill>
                <a:latin typeface="Calibri Light" panose="020F0302020204030204" pitchFamily="34" charset="0"/>
                <a:ea typeface="바탕" panose="02030600000101010101" pitchFamily="18" charset="-127"/>
                <a:cs typeface="Calibri Light" panose="020F0302020204030204" pitchFamily="34" charset="0"/>
              </a:rPr>
              <a:t>② </a:t>
            </a:r>
            <a:r>
              <a:rPr lang="ko-KR" altLang="en-US" b="1" dirty="0">
                <a:solidFill>
                  <a:schemeClr val="tx1"/>
                </a:solidFill>
              </a:rPr>
              <a:t>리스</a:t>
            </a:r>
            <a:r>
              <a:rPr lang="en-US" altLang="ko-KR" b="1" dirty="0">
                <a:solidFill>
                  <a:schemeClr val="tx1"/>
                </a:solidFill>
              </a:rPr>
              <a:t>·</a:t>
            </a:r>
            <a:r>
              <a:rPr lang="ko-KR" altLang="en-US" b="1" dirty="0" err="1">
                <a:solidFill>
                  <a:schemeClr val="tx1"/>
                </a:solidFill>
              </a:rPr>
              <a:t>구독형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ko-KR" altLang="en-US" b="1" dirty="0">
                <a:solidFill>
                  <a:schemeClr val="tx1"/>
                </a:solidFill>
              </a:rPr>
              <a:t>기부채납 조건부</a:t>
            </a:r>
            <a:r>
              <a:rPr lang="en-US" altLang="ko-KR" b="1" dirty="0">
                <a:solidFill>
                  <a:schemeClr val="tx1"/>
                </a:solidFill>
              </a:rPr>
              <a:t>) </a:t>
            </a:r>
            <a:r>
              <a:rPr lang="ko-KR" altLang="en-US" b="1" dirty="0" smtClean="0">
                <a:solidFill>
                  <a:schemeClr val="tx1"/>
                </a:solidFill>
              </a:rPr>
              <a:t>모델</a:t>
            </a:r>
            <a:r>
              <a:rPr lang="en-US" altLang="ko-KR" b="1" dirty="0" smtClean="0">
                <a:solidFill>
                  <a:schemeClr val="tx1"/>
                </a:solidFill>
              </a:rPr>
              <a:t>(REGO</a:t>
            </a:r>
            <a:r>
              <a:rPr lang="en-US" altLang="ko-KR" b="1" dirty="0">
                <a:solidFill>
                  <a:schemeClr val="tx1"/>
                </a:solidFill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B</a:t>
            </a:r>
            <a:r>
              <a:rPr lang="ko-KR" altLang="en-US" b="1" dirty="0" smtClean="0">
                <a:solidFill>
                  <a:schemeClr val="tx1"/>
                </a:solidFill>
              </a:rPr>
              <a:t>아파트에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</a:p>
          <a:p>
            <a:pPr marL="109728" indent="0">
              <a:buNone/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- </a:t>
            </a:r>
            <a:r>
              <a:rPr lang="en-US" altLang="ko-KR" dirty="0" smtClean="0">
                <a:solidFill>
                  <a:schemeClr val="tx1"/>
                </a:solidFill>
              </a:rPr>
              <a:t>B</a:t>
            </a:r>
            <a:r>
              <a:rPr lang="ko-KR" altLang="en-US" dirty="0" smtClean="0">
                <a:solidFill>
                  <a:schemeClr val="tx1"/>
                </a:solidFill>
              </a:rPr>
              <a:t>아파트와 장기 </a:t>
            </a:r>
            <a:r>
              <a:rPr lang="ko-KR" altLang="en-US" dirty="0">
                <a:solidFill>
                  <a:schemeClr val="tx1"/>
                </a:solidFill>
              </a:rPr>
              <a:t>리스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  <a:r>
              <a:rPr lang="ko-KR" altLang="en-US" dirty="0">
                <a:solidFill>
                  <a:schemeClr val="tx1"/>
                </a:solidFill>
              </a:rPr>
              <a:t>구독 </a:t>
            </a:r>
            <a:r>
              <a:rPr lang="ko-KR" altLang="en-US" dirty="0" smtClean="0">
                <a:solidFill>
                  <a:schemeClr val="tx1"/>
                </a:solidFill>
              </a:rPr>
              <a:t>계약 </a:t>
            </a:r>
            <a:r>
              <a:rPr lang="en-US" altLang="ko-KR" dirty="0" smtClean="0">
                <a:solidFill>
                  <a:schemeClr val="tx1"/>
                </a:solidFill>
              </a:rPr>
              <a:t>(10~15</a:t>
            </a:r>
            <a:r>
              <a:rPr lang="ko-KR" altLang="en-US" dirty="0" smtClean="0">
                <a:solidFill>
                  <a:schemeClr val="tx1"/>
                </a:solidFill>
              </a:rPr>
              <a:t>년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altLang="ko-KR" dirty="0" smtClean="0">
                <a:solidFill>
                  <a:schemeClr val="tx1"/>
                </a:solidFill>
              </a:rPr>
              <a:t>    - A</a:t>
            </a:r>
            <a:r>
              <a:rPr lang="ko-KR" altLang="en-US" dirty="0" smtClean="0">
                <a:solidFill>
                  <a:schemeClr val="tx1"/>
                </a:solidFill>
              </a:rPr>
              <a:t>조합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B</a:t>
            </a:r>
            <a:r>
              <a:rPr lang="ko-KR" altLang="en-US" dirty="0" smtClean="0">
                <a:solidFill>
                  <a:schemeClr val="tx1"/>
                </a:solidFill>
              </a:rPr>
              <a:t>아파트의 </a:t>
            </a:r>
            <a:r>
              <a:rPr lang="en-US" altLang="ko-KR" dirty="0" smtClean="0">
                <a:solidFill>
                  <a:schemeClr val="tx1"/>
                </a:solidFill>
              </a:rPr>
              <a:t>REGO </a:t>
            </a:r>
            <a:r>
              <a:rPr lang="ko-KR" altLang="en-US" dirty="0" smtClean="0">
                <a:solidFill>
                  <a:schemeClr val="tx1"/>
                </a:solidFill>
              </a:rPr>
              <a:t>판매로 구독요금 차감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pPr marL="109728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사업비와 적정수익 회수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구독기간 종료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</a:rPr>
              <a:t> 후</a:t>
            </a:r>
            <a:r>
              <a:rPr lang="en-US" altLang="ko-KR" dirty="0" smtClean="0">
                <a:solidFill>
                  <a:schemeClr val="tx1"/>
                </a:solidFill>
              </a:rPr>
              <a:t>,</a:t>
            </a:r>
            <a:r>
              <a:rPr lang="ko-KR" altLang="en-US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설비 소유권을 </a:t>
            </a:r>
            <a:r>
              <a:rPr lang="en-US" altLang="ko-KR" dirty="0" smtClean="0">
                <a:solidFill>
                  <a:schemeClr val="tx1"/>
                </a:solidFill>
              </a:rPr>
              <a:t>B</a:t>
            </a:r>
            <a:r>
              <a:rPr lang="ko-KR" altLang="en-US" dirty="0" smtClean="0">
                <a:solidFill>
                  <a:schemeClr val="tx1"/>
                </a:solidFill>
              </a:rPr>
              <a:t>에 무상양도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기부채납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</a:p>
          <a:p>
            <a:pPr marL="109728" indent="0">
              <a:buNone/>
            </a:pPr>
            <a:endParaRPr lang="ko-KR" altLang="en-US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ko-KR" altLang="en-US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  <a:cs typeface="Calibri Light" panose="020F0302020204030204" pitchFamily="34" charset="0"/>
              </a:rPr>
              <a:t>③ </a:t>
            </a:r>
            <a:r>
              <a:rPr lang="ko-KR" altLang="en-US" b="1" dirty="0" err="1">
                <a:solidFill>
                  <a:schemeClr val="tx1"/>
                </a:solidFill>
              </a:rPr>
              <a:t>입주민</a:t>
            </a:r>
            <a:r>
              <a:rPr lang="ko-KR" altLang="en-US" b="1" dirty="0">
                <a:solidFill>
                  <a:schemeClr val="tx1"/>
                </a:solidFill>
              </a:rPr>
              <a:t> </a:t>
            </a:r>
            <a:r>
              <a:rPr lang="ko-KR" altLang="en-US" b="1" dirty="0" err="1">
                <a:solidFill>
                  <a:schemeClr val="tx1"/>
                </a:solidFill>
              </a:rPr>
              <a:t>참여형</a:t>
            </a:r>
            <a:r>
              <a:rPr lang="ko-KR" altLang="en-US" b="1" dirty="0">
                <a:solidFill>
                  <a:schemeClr val="tx1"/>
                </a:solidFill>
              </a:rPr>
              <a:t> 펀드 </a:t>
            </a:r>
            <a:r>
              <a:rPr lang="ko-KR" altLang="en-US" b="1" dirty="0" smtClean="0">
                <a:solidFill>
                  <a:schemeClr val="tx1"/>
                </a:solidFill>
              </a:rPr>
              <a:t>모델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- B</a:t>
            </a:r>
            <a:r>
              <a:rPr lang="ko-KR" altLang="en-US" dirty="0" smtClean="0">
                <a:solidFill>
                  <a:schemeClr val="tx1"/>
                </a:solidFill>
              </a:rPr>
              <a:t>아파트 주민이 </a:t>
            </a:r>
            <a:r>
              <a:rPr lang="en-US" altLang="ko-KR" dirty="0" smtClean="0">
                <a:solidFill>
                  <a:schemeClr val="tx1"/>
                </a:solidFill>
              </a:rPr>
              <a:t>A</a:t>
            </a:r>
            <a:r>
              <a:rPr lang="ko-KR" altLang="en-US" dirty="0" smtClean="0">
                <a:solidFill>
                  <a:schemeClr val="tx1"/>
                </a:solidFill>
              </a:rPr>
              <a:t>조합원으로 참여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</a:p>
          <a:p>
            <a:pPr marL="109728" indent="0">
              <a:buNone/>
            </a:pP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     </a:t>
            </a:r>
            <a:r>
              <a:rPr lang="ko-KR" altLang="en-US" dirty="0" smtClean="0">
                <a:solidFill>
                  <a:schemeClr val="tx1"/>
                </a:solidFill>
              </a:rPr>
              <a:t>공용전기료 차감</a:t>
            </a:r>
            <a:r>
              <a:rPr lang="en-US" altLang="ko-KR" dirty="0" smtClean="0">
                <a:solidFill>
                  <a:schemeClr val="tx1"/>
                </a:solidFill>
              </a:rPr>
              <a:t>+ </a:t>
            </a:r>
            <a:r>
              <a:rPr lang="ko-KR" altLang="en-US" dirty="0" smtClean="0">
                <a:solidFill>
                  <a:schemeClr val="tx1"/>
                </a:solidFill>
              </a:rPr>
              <a:t>조합배당 수익</a:t>
            </a:r>
            <a:r>
              <a:rPr lang="en-US" altLang="ko-KR" dirty="0" smtClean="0">
                <a:solidFill>
                  <a:schemeClr val="tx1"/>
                </a:solidFill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</a:rPr>
              <a:t>또는 펀드 이자</a:t>
            </a:r>
            <a:r>
              <a:rPr lang="en-US" altLang="ko-KR" dirty="0" smtClean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5224" y="2249425"/>
            <a:ext cx="3450565" cy="43418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28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6430" y="677174"/>
            <a:ext cx="10972800" cy="1066800"/>
          </a:xfrm>
        </p:spPr>
        <p:txBody>
          <a:bodyPr>
            <a:noAutofit/>
          </a:bodyPr>
          <a:lstStyle/>
          <a:p>
            <a:pPr marL="109728"/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b="1" dirty="0" smtClean="0"/>
              <a:t>2-3  </a:t>
            </a:r>
            <a:r>
              <a:rPr lang="ko-KR" altLang="en-US" sz="3200" b="1" dirty="0" smtClean="0"/>
              <a:t>메가 프로젝트</a:t>
            </a:r>
            <a:r>
              <a:rPr lang="en-US" altLang="ko-KR" sz="3200" b="1" dirty="0" smtClean="0"/>
              <a:t>, </a:t>
            </a:r>
            <a:r>
              <a:rPr lang="ko-KR" altLang="en-US" sz="3200" b="1" dirty="0" smtClean="0"/>
              <a:t>도시 참여로 완성</a:t>
            </a:r>
            <a:r>
              <a:rPr lang="en-US" altLang="ko-KR" sz="3200" b="1" dirty="0" smtClean="0"/>
              <a:t>!</a:t>
            </a:r>
            <a:r>
              <a:rPr lang="en-US" altLang="ko-KR" sz="3200" b="1" dirty="0"/>
              <a:t/>
            </a:r>
            <a:br>
              <a:rPr lang="en-US" altLang="ko-KR" sz="3200" b="1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endParaRPr lang="en-US" altLang="ko-KR" sz="3600" b="1" dirty="0" smtClean="0"/>
          </a:p>
          <a:p>
            <a:pPr marL="109728" indent="0">
              <a:buNone/>
            </a:pPr>
            <a:r>
              <a:rPr lang="ko-KR" altLang="en-US" sz="3600" b="1" dirty="0" smtClean="0"/>
              <a:t>해외 사례</a:t>
            </a:r>
            <a:endParaRPr lang="en-US" altLang="ko-KR" sz="3600" b="1" dirty="0" smtClean="0"/>
          </a:p>
          <a:p>
            <a:pPr marL="109728" indent="0">
              <a:buNone/>
            </a:pPr>
            <a:endParaRPr lang="en-US" altLang="ko-KR" sz="3600" b="1" dirty="0" smtClean="0"/>
          </a:p>
          <a:p>
            <a:pPr marL="109728" indent="0">
              <a:buNone/>
            </a:pPr>
            <a:r>
              <a:rPr lang="en-US" altLang="ko-KR" sz="3600" b="1" dirty="0" smtClean="0"/>
              <a:t>1. </a:t>
            </a:r>
            <a:r>
              <a:rPr lang="ko-KR" altLang="en-US" sz="3600" b="1" dirty="0" smtClean="0"/>
              <a:t>독일</a:t>
            </a:r>
            <a:r>
              <a:rPr lang="en-US" altLang="ko-KR" sz="3600" b="1" dirty="0" smtClean="0"/>
              <a:t>: </a:t>
            </a:r>
            <a:r>
              <a:rPr lang="ko-KR" altLang="en-US" sz="3600" b="1" dirty="0" smtClean="0"/>
              <a:t>시민에너지 네트워크 모델</a:t>
            </a:r>
            <a:endParaRPr lang="en-US" altLang="ko-KR" sz="3600" b="1" dirty="0" smtClean="0"/>
          </a:p>
          <a:p>
            <a:pPr marL="566928" indent="-457200">
              <a:buAutoNum type="arabicPeriod"/>
            </a:pPr>
            <a:endParaRPr lang="en-US" altLang="ko-KR" sz="3600" b="1" dirty="0" smtClean="0"/>
          </a:p>
          <a:p>
            <a:pPr marL="109728" indent="0">
              <a:buNone/>
            </a:pPr>
            <a:r>
              <a:rPr lang="en-US" altLang="ko-KR" sz="3600" dirty="0"/>
              <a:t> </a:t>
            </a:r>
            <a:r>
              <a:rPr lang="en-US" altLang="ko-KR" sz="3600" dirty="0" smtClean="0"/>
              <a:t> - </a:t>
            </a:r>
            <a:r>
              <a:rPr lang="ko-KR" altLang="en-US" sz="3600" dirty="0" smtClean="0"/>
              <a:t>광역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•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전국형 조합 연대</a:t>
            </a: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- </a:t>
            </a:r>
            <a:r>
              <a:rPr lang="ko-KR" altLang="en-US" sz="36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대도시 협동조합 자금공급</a:t>
            </a:r>
            <a:r>
              <a:rPr lang="en-US" altLang="ko-KR" sz="36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ko-KR" altLang="en-US" sz="36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지분소유</a:t>
            </a:r>
            <a:r>
              <a:rPr lang="en-US" altLang="ko-KR" sz="36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후</a:t>
            </a: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발전수익 일부를 </a:t>
            </a: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발전소 지역 복지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인프라에 재투자하는</a:t>
            </a: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  </a:t>
            </a:r>
            <a:r>
              <a:rPr lang="ko-KR" altLang="en-US" sz="3600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지역간 상생구조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정착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109728" indent="0">
              <a:buNone/>
            </a:pP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endParaRPr lang="en-US" altLang="ko-KR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b="1" dirty="0" smtClean="0">
                <a:ea typeface="맑은 고딕" panose="020B0503020000020004" pitchFamily="50" charset="-127"/>
                <a:cs typeface="Calibri Light" panose="020F0302020204030204" pitchFamily="34" charset="0"/>
              </a:rPr>
              <a:t>2. </a:t>
            </a:r>
            <a:r>
              <a:rPr lang="ko-KR" alt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영국 </a:t>
            </a:r>
            <a:r>
              <a:rPr lang="en-US" altLang="ko-KR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ko-KR" altLang="en-US" sz="36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리플</a:t>
            </a:r>
            <a:r>
              <a:rPr lang="ko-KR" altLang="en-US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에너지 플랫폼 모델</a:t>
            </a:r>
            <a:endParaRPr lang="en-US" altLang="ko-KR" sz="36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endParaRPr lang="en-US" altLang="ko-KR" sz="36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- </a:t>
            </a:r>
            <a:r>
              <a:rPr lang="ko-KR" altLang="en-US" sz="36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메가발전소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참여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인근주민 우선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인센티브</a:t>
            </a:r>
            <a:endParaRPr lang="en-US" altLang="ko-KR" sz="3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>
              <a:buNone/>
            </a:pPr>
            <a:r>
              <a:rPr lang="en-US" altLang="ko-KR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 -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남은 지분</a:t>
            </a:r>
            <a:r>
              <a:rPr lang="en-US" altLang="ko-KR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ko-KR" altLang="en-US" sz="3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영국 전역 소비자에게 개방</a:t>
            </a:r>
            <a:endParaRPr lang="en-US" altLang="ko-KR" sz="3600" dirty="0" smtClean="0"/>
          </a:p>
          <a:p>
            <a:pPr marL="109728" indent="0">
              <a:buNone/>
            </a:pPr>
            <a:r>
              <a:rPr lang="en-US" altLang="ko-KR" sz="3300" dirty="0"/>
              <a:t> </a:t>
            </a:r>
            <a:r>
              <a:rPr lang="en-US" altLang="ko-KR" sz="3300" dirty="0" smtClean="0"/>
              <a:t> </a:t>
            </a:r>
          </a:p>
          <a:p>
            <a:pPr marL="566928" indent="-457200">
              <a:buAutoNum type="arabicPeriod"/>
            </a:pPr>
            <a:endParaRPr lang="en-US" altLang="ko-KR" sz="3300" dirty="0" smtClean="0"/>
          </a:p>
          <a:p>
            <a:pPr marL="109728" indent="0">
              <a:buNone/>
            </a:pPr>
            <a:endParaRPr lang="ko-KR" altLang="en-US" sz="2900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13873" y="2249425"/>
            <a:ext cx="6268527" cy="4341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sz="3800" b="1" dirty="0" smtClean="0"/>
              <a:t>도시기반 시민발전협동조합의 </a:t>
            </a:r>
            <a:r>
              <a:rPr lang="ko-KR" altLang="en-US" sz="4200" b="1" dirty="0" smtClean="0">
                <a:solidFill>
                  <a:srgbClr val="0070C0"/>
                </a:solidFill>
              </a:rPr>
              <a:t>초대형 태양광사업 참여</a:t>
            </a:r>
            <a:endParaRPr lang="en-US" altLang="ko-KR" sz="42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4200" b="1" dirty="0" smtClean="0"/>
              <a:t>                              </a:t>
            </a:r>
            <a:r>
              <a:rPr lang="en-US" altLang="ko-KR" sz="42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‼</a:t>
            </a:r>
            <a:endParaRPr lang="en-US" altLang="ko-KR" sz="4200" b="1" dirty="0" smtClean="0"/>
          </a:p>
          <a:p>
            <a:pPr marL="109728" indent="0">
              <a:buNone/>
            </a:pPr>
            <a:r>
              <a:rPr lang="ko-KR" altLang="en-US" sz="4200" b="1" dirty="0" smtClean="0">
                <a:solidFill>
                  <a:srgbClr val="0070C0"/>
                </a:solidFill>
              </a:rPr>
              <a:t>전력 소비지와 생산지의 공간적 미스매치 해결</a:t>
            </a:r>
            <a:r>
              <a:rPr lang="ko-KR" altLang="en-US" sz="4200" b="1" dirty="0" smtClean="0"/>
              <a:t> </a:t>
            </a:r>
            <a:endParaRPr lang="en-US" altLang="ko-KR" sz="4200" b="1" dirty="0" smtClean="0"/>
          </a:p>
          <a:p>
            <a:pPr marL="109728" indent="0">
              <a:buNone/>
            </a:pPr>
            <a:endParaRPr lang="en-US" altLang="ko-KR" sz="4200" b="1" dirty="0" smtClean="0"/>
          </a:p>
          <a:p>
            <a:pPr marL="109728" indent="0">
              <a:buNone/>
            </a:pPr>
            <a:endParaRPr lang="en-US" altLang="ko-KR" sz="4200" b="1" dirty="0"/>
          </a:p>
          <a:p>
            <a:pPr marL="109728" indent="0">
              <a:buNone/>
            </a:pPr>
            <a:endParaRPr lang="en-US" altLang="ko-KR" sz="4200" b="1" dirty="0" smtClean="0"/>
          </a:p>
          <a:p>
            <a:pPr marL="109728" indent="0">
              <a:buNone/>
            </a:pPr>
            <a:r>
              <a:rPr lang="ko-KR" altLang="en-US" sz="3800" b="1" dirty="0" smtClean="0">
                <a:solidFill>
                  <a:schemeClr val="tx1"/>
                </a:solidFill>
              </a:rPr>
              <a:t>▶</a:t>
            </a:r>
            <a:r>
              <a:rPr lang="ko-KR" altLang="en-US" sz="4200" b="1" dirty="0" smtClean="0">
                <a:solidFill>
                  <a:srgbClr val="0070C0"/>
                </a:solidFill>
              </a:rPr>
              <a:t> 전력 소비지와 생산지의 일치</a:t>
            </a:r>
            <a:r>
              <a:rPr lang="en-US" altLang="ko-KR" sz="42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4200" b="1" dirty="0" err="1" smtClean="0">
                <a:solidFill>
                  <a:srgbClr val="0070C0"/>
                </a:solidFill>
              </a:rPr>
              <a:t>地産地消</a:t>
            </a:r>
            <a:r>
              <a:rPr lang="ko-KR" altLang="en-US" sz="4200" dirty="0" err="1" smtClean="0">
                <a:solidFill>
                  <a:schemeClr val="tx1"/>
                </a:solidFill>
              </a:rPr>
              <a:t>가</a:t>
            </a:r>
            <a:endParaRPr lang="en-US" altLang="ko-KR" sz="4200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ko-KR" altLang="en-US" sz="4200" b="1" dirty="0" smtClean="0"/>
              <a:t>    </a:t>
            </a:r>
            <a:r>
              <a:rPr lang="ko-KR" altLang="en-US" sz="4200" b="1" u="sng" dirty="0" smtClean="0"/>
              <a:t>에너지전환의 지향점</a:t>
            </a:r>
            <a:r>
              <a:rPr lang="ko-KR" altLang="en-US" sz="4200" b="1" dirty="0" smtClean="0"/>
              <a:t>이라면</a:t>
            </a:r>
            <a:r>
              <a:rPr lang="en-US" altLang="ko-KR" sz="4200" b="1" dirty="0" smtClean="0"/>
              <a:t>,</a:t>
            </a:r>
          </a:p>
          <a:p>
            <a:pPr marL="109728" indent="0">
              <a:buNone/>
            </a:pPr>
            <a:endParaRPr lang="en-US" altLang="ko-KR" sz="4200" b="1" dirty="0"/>
          </a:p>
          <a:p>
            <a:pPr marL="109728" indent="0">
              <a:buNone/>
            </a:pPr>
            <a:r>
              <a:rPr lang="ko-KR" altLang="en-US" sz="3800" b="1" dirty="0" smtClean="0">
                <a:solidFill>
                  <a:schemeClr val="tx1"/>
                </a:solidFill>
              </a:rPr>
              <a:t>▶</a:t>
            </a:r>
            <a:r>
              <a:rPr lang="ko-KR" altLang="en-US" sz="4200" b="1" dirty="0" smtClean="0">
                <a:solidFill>
                  <a:srgbClr val="0070C0"/>
                </a:solidFill>
              </a:rPr>
              <a:t> 도시기반 협동조합의 </a:t>
            </a:r>
            <a:r>
              <a:rPr lang="ko-KR" altLang="en-US" sz="4200" b="1" dirty="0" err="1" smtClean="0">
                <a:solidFill>
                  <a:srgbClr val="0070C0"/>
                </a:solidFill>
              </a:rPr>
              <a:t>메가프로젝트</a:t>
            </a:r>
            <a:r>
              <a:rPr lang="ko-KR" altLang="en-US" sz="4200" b="1" dirty="0" smtClean="0">
                <a:solidFill>
                  <a:srgbClr val="0070C0"/>
                </a:solidFill>
              </a:rPr>
              <a:t> 참여</a:t>
            </a:r>
            <a:r>
              <a:rPr lang="ko-KR" altLang="en-US" sz="4200" dirty="0" smtClean="0">
                <a:solidFill>
                  <a:schemeClr val="tx1"/>
                </a:solidFill>
              </a:rPr>
              <a:t>는</a:t>
            </a:r>
            <a:endParaRPr lang="en-US" altLang="ko-KR" sz="4200" dirty="0" smtClean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ko-KR" altLang="en-US" sz="4200" b="1" dirty="0" smtClean="0"/>
              <a:t>    </a:t>
            </a:r>
            <a:r>
              <a:rPr lang="ko-KR" altLang="en-US" sz="4200" b="1" u="sng" dirty="0" smtClean="0"/>
              <a:t>그 지향점 도달 위한 현실적 이행 경로</a:t>
            </a:r>
            <a:endParaRPr lang="en-US" altLang="ko-KR" sz="4200" b="1" u="sng" dirty="0"/>
          </a:p>
          <a:p>
            <a:pPr marL="109728" indent="0">
              <a:buNone/>
            </a:pPr>
            <a:endParaRPr lang="en-US" altLang="ko-KR" sz="4200" b="1" u="sng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586596" y="2249425"/>
            <a:ext cx="4622802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313873" y="2249425"/>
            <a:ext cx="6288656" cy="4341875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5546785" y="3485071"/>
            <a:ext cx="552090" cy="4917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14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9270" y="648163"/>
            <a:ext cx="10972800" cy="1066800"/>
          </a:xfrm>
        </p:spPr>
        <p:txBody>
          <a:bodyPr rtlCol="0">
            <a:noAutofit/>
          </a:bodyPr>
          <a:lstStyle/>
          <a:p>
            <a:pPr marL="109728"/>
            <a:r>
              <a:rPr lang="en-US" altLang="ko-KR" sz="3000" b="1" dirty="0" smtClean="0"/>
              <a:t>2-4   ‘</a:t>
            </a:r>
            <a:r>
              <a:rPr lang="ko-KR" altLang="en-US" sz="3000" b="1" dirty="0" err="1" smtClean="0"/>
              <a:t>地産地消</a:t>
            </a:r>
            <a:r>
              <a:rPr lang="ko-KR" altLang="en-US" sz="3000" b="1" dirty="0" smtClean="0"/>
              <a:t> 지향점</a:t>
            </a:r>
            <a:r>
              <a:rPr lang="en-US" altLang="ko-KR" sz="3000" b="1" dirty="0" smtClean="0"/>
              <a:t>’</a:t>
            </a:r>
            <a:r>
              <a:rPr lang="ko-KR" altLang="en-US" sz="3000" b="1" dirty="0" smtClean="0"/>
              <a:t> 향한 </a:t>
            </a:r>
            <a:r>
              <a:rPr lang="en-US" altLang="ko-KR" sz="3000" b="1" dirty="0" smtClean="0"/>
              <a:t>‘</a:t>
            </a:r>
            <a:r>
              <a:rPr lang="ko-KR" altLang="en-US" sz="3600" b="1" dirty="0" smtClean="0"/>
              <a:t>현실적 이행경로</a:t>
            </a:r>
            <a:r>
              <a:rPr lang="en-US" altLang="ko-KR" sz="3600" b="1" dirty="0" smtClean="0"/>
              <a:t>’</a:t>
            </a:r>
            <a:r>
              <a:rPr lang="ko-KR" altLang="en-US" sz="3000" b="1" dirty="0" smtClean="0"/>
              <a:t>는</a:t>
            </a:r>
            <a:r>
              <a:rPr lang="en-US" altLang="ko-KR" sz="3000" b="1" dirty="0" smtClean="0"/>
              <a:t>?  </a:t>
            </a:r>
            <a:endParaRPr lang="ko-KR" altLang="en-US" sz="3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87188" y="1835988"/>
            <a:ext cx="10972800" cy="432511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55000" lnSpcReduction="20000"/>
          </a:bodyPr>
          <a:lstStyle/>
          <a:p>
            <a:pPr marL="109728" indent="0" rtl="0">
              <a:buNone/>
            </a:pPr>
            <a:r>
              <a:rPr lang="en-US" altLang="ko-KR" b="1" dirty="0" smtClean="0">
                <a:solidFill>
                  <a:srgbClr val="0070C0"/>
                </a:solidFill>
              </a:rPr>
              <a:t>   </a:t>
            </a:r>
          </a:p>
          <a:p>
            <a:pPr marL="109728" indent="0" rtl="0">
              <a:buNone/>
            </a:pPr>
            <a:r>
              <a:rPr lang="en-US" altLang="ko-KR" sz="4400" b="1" dirty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◆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‘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전력 소비자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’ 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도시 시민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,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‘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재생에너지 생산자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’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로 거듭나기</a:t>
            </a:r>
            <a:endParaRPr lang="en-US" altLang="ko-KR" sz="4400" b="1" dirty="0" smtClean="0">
              <a:solidFill>
                <a:srgbClr val="0070C0"/>
              </a:solidFill>
            </a:endParaRPr>
          </a:p>
          <a:p>
            <a:pPr marL="109728" indent="0" rtl="0">
              <a:buNone/>
            </a:pPr>
            <a:r>
              <a:rPr lang="en-US" altLang="ko-KR" sz="4400" b="1" dirty="0" smtClean="0">
                <a:solidFill>
                  <a:srgbClr val="0070C0"/>
                </a:solidFill>
              </a:rPr>
              <a:t>    </a:t>
            </a:r>
            <a:r>
              <a:rPr lang="en-US" altLang="ko-KR" sz="4400" dirty="0" smtClean="0">
                <a:solidFill>
                  <a:schemeClr val="tx1"/>
                </a:solidFill>
              </a:rPr>
              <a:t>- </a:t>
            </a:r>
            <a:r>
              <a:rPr lang="ko-KR" altLang="en-US" sz="4400" dirty="0" smtClean="0">
                <a:solidFill>
                  <a:schemeClr val="tx1"/>
                </a:solidFill>
              </a:rPr>
              <a:t>도시민을 평생 </a:t>
            </a:r>
            <a:r>
              <a:rPr lang="ko-KR" altLang="en-US" sz="4400" dirty="0" err="1" smtClean="0">
                <a:solidFill>
                  <a:schemeClr val="tx1"/>
                </a:solidFill>
              </a:rPr>
              <a:t>전력빚</a:t>
            </a:r>
            <a:r>
              <a:rPr lang="ko-KR" altLang="en-US" sz="4400" dirty="0" smtClean="0">
                <a:solidFill>
                  <a:schemeClr val="tx1"/>
                </a:solidFill>
              </a:rPr>
              <a:t> 지고 살게 만드는</a:t>
            </a:r>
            <a:endParaRPr lang="en-US" altLang="ko-KR" sz="4400" dirty="0" smtClean="0">
              <a:solidFill>
                <a:schemeClr val="tx1"/>
              </a:solidFill>
            </a:endParaRPr>
          </a:p>
          <a:p>
            <a:pPr marL="109728" indent="0" rtl="0">
              <a:buNone/>
            </a:pPr>
            <a:r>
              <a:rPr lang="en-US" altLang="ko-KR" sz="4400" dirty="0">
                <a:solidFill>
                  <a:schemeClr val="tx1"/>
                </a:solidFill>
              </a:rPr>
              <a:t> </a:t>
            </a:r>
            <a:r>
              <a:rPr lang="en-US" altLang="ko-KR" sz="4400" dirty="0" smtClean="0">
                <a:solidFill>
                  <a:schemeClr val="tx1"/>
                </a:solidFill>
              </a:rPr>
              <a:t>     </a:t>
            </a:r>
            <a:r>
              <a:rPr lang="ko-KR" altLang="en-US" sz="4400" dirty="0" smtClean="0">
                <a:solidFill>
                  <a:schemeClr val="tx1"/>
                </a:solidFill>
              </a:rPr>
              <a:t>지리적 자급</a:t>
            </a:r>
            <a:r>
              <a:rPr lang="en-US" altLang="ko-KR" sz="4400" dirty="0" smtClean="0">
                <a:solidFill>
                  <a:schemeClr val="tx1"/>
                </a:solidFill>
              </a:rPr>
              <a:t>(</a:t>
            </a:r>
            <a:r>
              <a:rPr lang="ko-KR" altLang="en-US" sz="4400" dirty="0" smtClean="0">
                <a:solidFill>
                  <a:schemeClr val="tx1"/>
                </a:solidFill>
              </a:rPr>
              <a:t>행정 칸막이</a:t>
            </a:r>
            <a:r>
              <a:rPr lang="en-US" altLang="ko-KR" sz="4400" dirty="0" smtClean="0">
                <a:solidFill>
                  <a:schemeClr val="tx1"/>
                </a:solidFill>
              </a:rPr>
              <a:t>), </a:t>
            </a:r>
            <a:r>
              <a:rPr lang="ko-KR" altLang="en-US" sz="4400" dirty="0" smtClean="0">
                <a:solidFill>
                  <a:schemeClr val="tx1"/>
                </a:solidFill>
              </a:rPr>
              <a:t>이제는 넘어서야 </a:t>
            </a:r>
            <a:r>
              <a:rPr lang="en-US" altLang="ko-KR" sz="4400" dirty="0" smtClean="0">
                <a:solidFill>
                  <a:schemeClr val="tx1"/>
                </a:solidFill>
              </a:rPr>
              <a:t>(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cf. </a:t>
            </a:r>
            <a:r>
              <a:rPr lang="ko-KR" altLang="en-US" sz="3600" b="1" dirty="0" smtClean="0">
                <a:solidFill>
                  <a:schemeClr val="tx1"/>
                </a:solidFill>
              </a:rPr>
              <a:t>지역별 차등 전기요금제</a:t>
            </a:r>
            <a:r>
              <a:rPr lang="en-US" altLang="ko-KR" sz="3600" b="1" dirty="0" smtClean="0">
                <a:solidFill>
                  <a:schemeClr val="tx1"/>
                </a:solidFill>
              </a:rPr>
              <a:t>)</a:t>
            </a:r>
          </a:p>
          <a:p>
            <a:pPr marL="109728" indent="0" rtl="0">
              <a:buNone/>
            </a:pPr>
            <a:endParaRPr lang="en-US" altLang="ko-KR" sz="4400" dirty="0" smtClean="0">
              <a:solidFill>
                <a:schemeClr val="tx1"/>
              </a:solidFill>
            </a:endParaRPr>
          </a:p>
          <a:p>
            <a:pPr marL="109728" indent="0" rtl="0">
              <a:buNone/>
            </a:pPr>
            <a:r>
              <a:rPr lang="en-US" altLang="ko-KR" sz="4400" b="1" dirty="0">
                <a:solidFill>
                  <a:srgbClr val="0070C0"/>
                </a:solidFill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    </a:t>
            </a:r>
          </a:p>
          <a:p>
            <a:pPr marL="109728" indent="0" rtl="0">
              <a:buNone/>
            </a:pPr>
            <a:r>
              <a:rPr lang="en-US" altLang="ko-KR" sz="4400" b="1" dirty="0" smtClean="0">
                <a:solidFill>
                  <a:srgbClr val="0070C0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◆</a:t>
            </a:r>
            <a:r>
              <a:rPr lang="en-US" altLang="ko-KR" sz="4400" b="1" dirty="0" smtClean="0">
                <a:solidFill>
                  <a:srgbClr val="0070C0"/>
                </a:solidFill>
                <a:ea typeface="맑은 고딕" panose="020B0503020000020004" pitchFamily="50" charset="-127"/>
              </a:rPr>
              <a:t>1)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도시기반 시민발전협동조합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, GW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급 초대형발전사업 지분참여</a:t>
            </a:r>
            <a:endParaRPr lang="en-US" altLang="ko-KR" sz="4400" b="1" dirty="0" smtClean="0">
              <a:solidFill>
                <a:srgbClr val="0070C0"/>
              </a:solidFill>
            </a:endParaRPr>
          </a:p>
          <a:p>
            <a:pPr marL="109728" indent="0" rtl="0">
              <a:buNone/>
            </a:pPr>
            <a:r>
              <a:rPr lang="en-US" altLang="ko-KR" sz="4400" b="1" dirty="0" smtClean="0">
                <a:solidFill>
                  <a:srgbClr val="0070C0"/>
                </a:solidFill>
              </a:rPr>
              <a:t>   2) 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초대형발전 수익금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도시 에너지전환기금 조성</a:t>
            </a:r>
            <a:endParaRPr lang="en-US" altLang="ko-KR" sz="4400" b="1" dirty="0" smtClean="0">
              <a:solidFill>
                <a:srgbClr val="0070C0"/>
              </a:solidFill>
            </a:endParaRPr>
          </a:p>
          <a:p>
            <a:pPr marL="109728" indent="0" rtl="0">
              <a:buNone/>
            </a:pPr>
            <a:r>
              <a:rPr lang="en-US" altLang="ko-KR" sz="4400" b="1" dirty="0">
                <a:solidFill>
                  <a:srgbClr val="0070C0"/>
                </a:solidFill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 3) </a:t>
            </a:r>
            <a:r>
              <a:rPr lang="ko-KR" altLang="en-US" sz="4400" b="1" dirty="0" smtClean="0">
                <a:solidFill>
                  <a:srgbClr val="0070C0"/>
                </a:solidFill>
              </a:rPr>
              <a:t>도시 전역 분산에너지 네트워크 구축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      </a:t>
            </a:r>
          </a:p>
          <a:p>
            <a:pPr marL="109728" indent="0" rtl="0">
              <a:buNone/>
            </a:pPr>
            <a:r>
              <a:rPr lang="en-US" altLang="ko-KR" sz="4400" b="1" dirty="0">
                <a:solidFill>
                  <a:srgbClr val="0070C0"/>
                </a:solidFill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 </a:t>
            </a:r>
          </a:p>
          <a:p>
            <a:pPr marL="109728" indent="0" rtl="0">
              <a:buNone/>
            </a:pPr>
            <a:r>
              <a:rPr lang="en-US" altLang="ko-KR" sz="4400" b="1" dirty="0">
                <a:solidFill>
                  <a:srgbClr val="0070C0"/>
                </a:solidFill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</a:rPr>
              <a:t>      </a:t>
            </a:r>
          </a:p>
          <a:p>
            <a:pPr marL="109728" indent="0" rtl="0">
              <a:buNone/>
            </a:pPr>
            <a:r>
              <a:rPr lang="en-US" altLang="ko-KR" b="1" dirty="0">
                <a:solidFill>
                  <a:srgbClr val="0070C0"/>
                </a:solidFill>
              </a:rPr>
              <a:t> </a:t>
            </a:r>
            <a:r>
              <a:rPr lang="en-US" altLang="ko-KR" b="1" dirty="0" smtClean="0">
                <a:solidFill>
                  <a:srgbClr val="0070C0"/>
                </a:solidFill>
              </a:rPr>
              <a:t>            </a:t>
            </a:r>
            <a:r>
              <a:rPr lang="ko-KR" altLang="en-US" sz="5800" b="1" dirty="0" smtClean="0">
                <a:solidFill>
                  <a:srgbClr val="0070C0"/>
                </a:solidFill>
              </a:rPr>
              <a:t>도시 </a:t>
            </a:r>
            <a:r>
              <a:rPr lang="en-US" altLang="ko-KR" sz="5800" b="1" dirty="0" smtClean="0">
                <a:solidFill>
                  <a:srgbClr val="0070C0"/>
                </a:solidFill>
              </a:rPr>
              <a:t>‘</a:t>
            </a:r>
            <a:r>
              <a:rPr lang="ko-KR" altLang="en-US" sz="5800" b="1" dirty="0" smtClean="0">
                <a:solidFill>
                  <a:srgbClr val="0070C0"/>
                </a:solidFill>
              </a:rPr>
              <a:t>재생에너지 자급률</a:t>
            </a:r>
            <a:r>
              <a:rPr lang="en-US" altLang="ko-KR" sz="5800" b="1" dirty="0" smtClean="0">
                <a:solidFill>
                  <a:srgbClr val="0070C0"/>
                </a:solidFill>
              </a:rPr>
              <a:t>’</a:t>
            </a:r>
            <a:r>
              <a:rPr lang="ko-KR" altLang="en-US" sz="58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4600" b="1" dirty="0" smtClean="0">
                <a:solidFill>
                  <a:srgbClr val="0070C0"/>
                </a:solidFill>
              </a:rPr>
              <a:t>끌어올리기</a:t>
            </a:r>
            <a:endParaRPr lang="en-US" altLang="ko-KR" sz="4600" b="1" dirty="0" smtClean="0">
              <a:solidFill>
                <a:srgbClr val="0070C0"/>
              </a:solidFill>
            </a:endParaRPr>
          </a:p>
          <a:p>
            <a:pPr marL="109728" indent="0" rtl="0">
              <a:buNone/>
            </a:pPr>
            <a:r>
              <a:rPr lang="en-US" altLang="ko-KR" sz="3900" b="1" dirty="0">
                <a:solidFill>
                  <a:srgbClr val="0070C0"/>
                </a:solidFill>
              </a:rPr>
              <a:t> </a:t>
            </a:r>
            <a:r>
              <a:rPr lang="en-US" altLang="ko-KR" sz="3900" b="1" dirty="0" smtClean="0">
                <a:solidFill>
                  <a:srgbClr val="0070C0"/>
                </a:solidFill>
              </a:rPr>
              <a:t>   </a:t>
            </a:r>
          </a:p>
        </p:txBody>
      </p:sp>
      <p:sp>
        <p:nvSpPr>
          <p:cNvPr id="18" name="오른쪽 화살표 17"/>
          <p:cNvSpPr/>
          <p:nvPr/>
        </p:nvSpPr>
        <p:spPr>
          <a:xfrm flipV="1">
            <a:off x="1008529" y="5311587"/>
            <a:ext cx="470647" cy="3765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51329" y="1835988"/>
            <a:ext cx="11040036" cy="4336212"/>
          </a:xfrm>
          <a:prstGeom prst="rect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3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8000" y="753035"/>
            <a:ext cx="10972800" cy="1066800"/>
          </a:xfrm>
        </p:spPr>
        <p:txBody>
          <a:bodyPr rtlCol="0">
            <a:normAutofit fontScale="90000"/>
          </a:bodyPr>
          <a:lstStyle/>
          <a:p>
            <a:r>
              <a:rPr lang="en-US" altLang="ko-KR" sz="3300" dirty="0" smtClean="0"/>
              <a:t> </a:t>
            </a:r>
            <a:r>
              <a:rPr lang="ko-KR" altLang="en-US" sz="3300" b="1" dirty="0"/>
              <a:t>제안 </a:t>
            </a:r>
            <a:r>
              <a:rPr lang="en-US" altLang="ko-KR" sz="3300" b="1" dirty="0" smtClean="0"/>
              <a:t>1</a:t>
            </a: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sz="3300" b="1" dirty="0"/>
              <a:t>   </a:t>
            </a:r>
            <a:r>
              <a:rPr lang="ko-KR" altLang="en-US" sz="3300" b="1" dirty="0" err="1"/>
              <a:t>분산법</a:t>
            </a:r>
            <a:r>
              <a:rPr lang="ko-KR" altLang="en-US" sz="3300" b="1" dirty="0"/>
              <a:t> 시대 전력통계</a:t>
            </a:r>
            <a:r>
              <a:rPr lang="en-US" altLang="ko-KR" sz="3300" b="1" dirty="0"/>
              <a:t>, ‘</a:t>
            </a:r>
            <a:r>
              <a:rPr lang="ko-KR" altLang="en-US" sz="3300" b="1" dirty="0"/>
              <a:t>생산지 기준</a:t>
            </a:r>
            <a:r>
              <a:rPr lang="en-US" altLang="ko-KR" sz="3300" b="1" dirty="0"/>
              <a:t>’</a:t>
            </a:r>
            <a:r>
              <a:rPr lang="ko-KR" altLang="en-US" sz="3300" b="1" dirty="0"/>
              <a:t>    </a:t>
            </a:r>
            <a:r>
              <a:rPr lang="en-US" altLang="ko-KR" sz="3300" b="1" dirty="0"/>
              <a:t>‘</a:t>
            </a:r>
            <a:r>
              <a:rPr lang="ko-KR" altLang="en-US" sz="3300" b="1" dirty="0" smtClean="0"/>
              <a:t>소유지 </a:t>
            </a:r>
            <a:r>
              <a:rPr lang="ko-KR" altLang="en-US" sz="3300" b="1" dirty="0"/>
              <a:t>기준</a:t>
            </a:r>
            <a:r>
              <a:rPr lang="en-US" altLang="ko-KR" sz="3600" b="1" dirty="0"/>
              <a:t>‘ </a:t>
            </a:r>
            <a:endParaRPr lang="ko-KR" altLang="en-US" sz="3600" dirty="0"/>
          </a:p>
        </p:txBody>
      </p:sp>
      <p:sp>
        <p:nvSpPr>
          <p:cNvPr id="4" name="텍스트 개체 틀 3"/>
          <p:cNvSpPr>
            <a:spLocks noGrp="1"/>
          </p:cNvSpPr>
          <p:nvPr>
            <p:ph sz="half" idx="1"/>
          </p:nvPr>
        </p:nvSpPr>
        <p:spPr>
          <a:xfrm>
            <a:off x="1117600" y="4237753"/>
            <a:ext cx="5384800" cy="4341875"/>
          </a:xfrm>
        </p:spPr>
        <p:txBody>
          <a:bodyPr rtlCol="0"/>
          <a:lstStyle/>
          <a:p>
            <a:pPr marL="109728" indent="0" rtl="0">
              <a:buNone/>
            </a:pP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xfrm>
            <a:off x="4812553" y="2216928"/>
            <a:ext cx="6505391" cy="434187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/>
          <a:lstStyle/>
          <a:p>
            <a:pPr marL="109728" indent="0" rtl="0">
              <a:buNone/>
            </a:pPr>
            <a:endParaRPr lang="en-US" altLang="ko-KR" dirty="0"/>
          </a:p>
          <a:p>
            <a:pPr marL="109728" indent="0" rtl="0">
              <a:buNone/>
            </a:pPr>
            <a:r>
              <a:rPr lang="en-US" altLang="ko-KR" sz="2400" b="1" dirty="0" smtClean="0">
                <a:solidFill>
                  <a:schemeClr val="tx1"/>
                </a:solidFill>
              </a:rPr>
              <a:t>1. 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지리적 자급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’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을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시민소유권 자급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‘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으로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!</a:t>
            </a:r>
          </a:p>
          <a:p>
            <a:pPr marL="109728" indent="0" rtl="0">
              <a:buNone/>
            </a:pPr>
            <a:endParaRPr lang="en-US" altLang="ko-KR" sz="2400" b="1" dirty="0" smtClean="0">
              <a:solidFill>
                <a:schemeClr val="tx1"/>
              </a:solidFill>
            </a:endParaRPr>
          </a:p>
          <a:p>
            <a:pPr marL="566928" indent="-457200" rtl="0">
              <a:buAutoNum type="arabicPeriod"/>
            </a:pPr>
            <a:endParaRPr lang="en-US" altLang="ko-KR" sz="2400" b="1" dirty="0">
              <a:solidFill>
                <a:schemeClr val="tx1"/>
              </a:solidFill>
            </a:endParaRPr>
          </a:p>
          <a:p>
            <a:pPr marL="109728" indent="0" rtl="0">
              <a:buNone/>
            </a:pPr>
            <a:r>
              <a:rPr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망 안정성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+ 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에너지 주권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•</a:t>
            </a:r>
            <a:r>
              <a:rPr lang="ko-KR" altLang="en-US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기후성과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  <a:r>
              <a:rPr lang="ko-KR" altLang="en-US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통계</a:t>
            </a:r>
            <a:endParaRPr lang="en-US" altLang="ko-KR" sz="2400" b="1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rtl="0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-  </a:t>
            </a:r>
            <a:r>
              <a:rPr lang="ko-KR" altLang="en-US" dirty="0" err="1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분산법에</a:t>
            </a:r>
            <a:r>
              <a:rPr lang="ko-KR" altLang="en-US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u="sng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‘</a:t>
            </a:r>
            <a:r>
              <a:rPr lang="ko-KR" altLang="en-US" b="1" u="sng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가상 자급률</a:t>
            </a:r>
            <a:r>
              <a:rPr lang="en-US" altLang="ko-KR" u="sng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‘ </a:t>
            </a:r>
            <a:r>
              <a:rPr lang="ko-KR" altLang="en-US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지표 신설</a:t>
            </a:r>
            <a:endParaRPr lang="en-US" altLang="ko-KR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rtl="0">
              <a:buNone/>
            </a:pPr>
            <a:r>
              <a:rPr lang="en-US" altLang="ko-KR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</a:t>
            </a:r>
            <a:r>
              <a:rPr lang="en-US" altLang="ko-KR" sz="1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ko-KR" altLang="en-US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지역 분산전원에 대한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</a:t>
            </a:r>
            <a:r>
              <a:rPr lang="ko-KR" altLang="en-US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지역 조합과 주민의 지분소유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r>
              <a:rPr lang="ko-KR" altLang="en-US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PPA </a:t>
            </a:r>
            <a:r>
              <a:rPr lang="ko-KR" altLang="en-US" sz="1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계약 총량 </a:t>
            </a:r>
            <a:endParaRPr lang="en-US" altLang="ko-KR" sz="14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rtl="0">
              <a:buNone/>
            </a:pPr>
            <a:endParaRPr lang="en-US" altLang="ko-KR" sz="1400" b="1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9728" indent="0" rtl="0">
              <a:buNone/>
            </a:pPr>
            <a:r>
              <a:rPr lang="en-US" altLang="ko-KR" sz="2400" b="1" dirty="0" smtClean="0">
                <a:solidFill>
                  <a:schemeClr val="tx1"/>
                </a:solidFill>
                <a:latin typeface="+mn-ea"/>
                <a:cs typeface="Calibri Light" panose="020F0302020204030204" pitchFamily="34" charset="0"/>
              </a:rPr>
              <a:t>3. 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‘</a:t>
            </a:r>
            <a:r>
              <a:rPr lang="ko-KR" altLang="en-US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소유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•</a:t>
            </a:r>
            <a:r>
              <a:rPr lang="ko-KR" altLang="en-US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계약 기반의 통계 보정제도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‘ </a:t>
            </a:r>
            <a:r>
              <a:rPr lang="ko-KR" altLang="en-US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도입을</a:t>
            </a:r>
            <a:r>
              <a:rPr lang="en-US" altLang="ko-KR" sz="2400" b="1" dirty="0" smtClean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marL="566928" indent="-457200" rtl="0">
              <a:buAutoNum type="arabicPeriod"/>
            </a:pPr>
            <a:endParaRPr lang="ko-KR" altLang="en-US" sz="2400" dirty="0"/>
          </a:p>
        </p:txBody>
      </p:sp>
      <p:pic>
        <p:nvPicPr>
          <p:cNvPr id="1025" name="_x128802040" descr="EMB0000666cbf4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8" y="2249424"/>
            <a:ext cx="3957917" cy="434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오른쪽 화살표 5"/>
          <p:cNvSpPr/>
          <p:nvPr/>
        </p:nvSpPr>
        <p:spPr>
          <a:xfrm>
            <a:off x="7261412" y="1286435"/>
            <a:ext cx="32272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812553" y="2216928"/>
            <a:ext cx="6523318" cy="4374371"/>
          </a:xfrm>
          <a:prstGeom prst="rect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13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772064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ko-KR" altLang="en-US" sz="3600" b="1" dirty="0"/>
              <a:t>제안 </a:t>
            </a:r>
            <a:r>
              <a:rPr lang="en-US" altLang="ko-KR" sz="3600" b="1" dirty="0" smtClean="0"/>
              <a:t>2</a:t>
            </a:r>
            <a:r>
              <a:rPr lang="en-US" altLang="ko-KR" sz="3600" b="1" dirty="0"/>
              <a:t/>
            </a:r>
            <a:br>
              <a:rPr lang="en-US" altLang="ko-KR" sz="3600" b="1" dirty="0"/>
            </a:br>
            <a:r>
              <a:rPr lang="en-US" altLang="ko-KR" sz="3600" b="1" dirty="0"/>
              <a:t>   </a:t>
            </a:r>
            <a:r>
              <a:rPr lang="ko-KR" altLang="en-US" sz="3600" b="1" dirty="0" smtClean="0"/>
              <a:t>도시형 </a:t>
            </a:r>
            <a:r>
              <a:rPr lang="en-US" altLang="ko-KR" sz="3600" b="1" dirty="0" smtClean="0"/>
              <a:t>‘</a:t>
            </a:r>
            <a:r>
              <a:rPr lang="ko-KR" altLang="en-US" sz="3600" b="1" dirty="0" smtClean="0"/>
              <a:t>에너지전환마을 </a:t>
            </a:r>
            <a:r>
              <a:rPr lang="en-US" altLang="ko-KR" sz="3600" b="1" dirty="0" smtClean="0"/>
              <a:t>/ </a:t>
            </a:r>
            <a:r>
              <a:rPr lang="ko-KR" altLang="en-US" sz="3600" b="1" dirty="0" smtClean="0"/>
              <a:t>에너지자립마을</a:t>
            </a:r>
            <a:r>
              <a:rPr lang="en-US" altLang="ko-KR" sz="3600" b="1" dirty="0" smtClean="0"/>
              <a:t>’</a:t>
            </a:r>
            <a:r>
              <a:rPr lang="ko-KR" altLang="en-US" sz="3600" b="1" dirty="0" smtClean="0"/>
              <a:t> </a:t>
            </a:r>
            <a:r>
              <a:rPr lang="en-US" altLang="ko-KR" sz="4900" b="1" dirty="0" smtClean="0"/>
              <a:t>&gt;</a:t>
            </a:r>
            <a:r>
              <a:rPr lang="en-US" altLang="ko-KR" sz="3600" b="1" dirty="0" smtClean="0"/>
              <a:t> </a:t>
            </a:r>
            <a:r>
              <a:rPr lang="ko-KR" altLang="en-US" sz="3600" b="1" dirty="0" err="1" smtClean="0"/>
              <a:t>햇소마을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ko-KR" altLang="en-US" sz="2400" b="1" dirty="0" smtClean="0"/>
              <a:t>농어촌 </a:t>
            </a:r>
            <a:endParaRPr lang="en-US" altLang="ko-KR" sz="2400" b="1" dirty="0" smtClean="0"/>
          </a:p>
          <a:p>
            <a:pPr marL="109728" indent="0">
              <a:buNone/>
            </a:pPr>
            <a:r>
              <a:rPr lang="ko-KR" altLang="en-US" sz="2400" b="1" dirty="0" smtClean="0"/>
              <a:t>햇빛소득마을 </a:t>
            </a:r>
            <a:r>
              <a:rPr lang="en-US" altLang="ko-KR" sz="2400" b="1" dirty="0" smtClean="0"/>
              <a:t>+ </a:t>
            </a:r>
            <a:r>
              <a:rPr lang="ko-KR" altLang="en-US" sz="2400" b="1" dirty="0" smtClean="0"/>
              <a:t>마을공동체 활성화</a:t>
            </a:r>
            <a:endParaRPr lang="en-US" altLang="ko-KR" sz="2400" b="1" dirty="0" smtClean="0"/>
          </a:p>
          <a:p>
            <a:pPr marL="109728" indent="0">
              <a:buNone/>
            </a:pPr>
            <a:endParaRPr lang="en-US" altLang="ko-KR" sz="2400" b="1" dirty="0"/>
          </a:p>
          <a:p>
            <a:pPr marL="109728" indent="0">
              <a:buNone/>
            </a:pPr>
            <a:endParaRPr lang="en-US" altLang="ko-KR" sz="2400" dirty="0" smtClean="0"/>
          </a:p>
          <a:p>
            <a:pPr marL="109728" indent="0">
              <a:buNone/>
            </a:pPr>
            <a:r>
              <a:rPr lang="ko-KR" altLang="en-US" sz="2400" b="1" dirty="0" smtClean="0">
                <a:solidFill>
                  <a:srgbClr val="0070C0"/>
                </a:solidFill>
              </a:rPr>
              <a:t>도시형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ko-KR" altLang="en-US" sz="2400" b="1" dirty="0" smtClean="0">
                <a:solidFill>
                  <a:srgbClr val="0070C0"/>
                </a:solidFill>
              </a:rPr>
              <a:t>에너지전환마을</a:t>
            </a:r>
            <a:r>
              <a:rPr lang="en-US" altLang="ko-KR" sz="2400" dirty="0" smtClean="0"/>
              <a:t>(</a:t>
            </a:r>
            <a:r>
              <a:rPr lang="ko-KR" altLang="en-US" sz="2400" dirty="0" smtClean="0"/>
              <a:t>광주</a:t>
            </a:r>
            <a:r>
              <a:rPr lang="en-US" altLang="ko-KR" sz="2400" dirty="0" smtClean="0"/>
              <a:t>/ </a:t>
            </a:r>
            <a:r>
              <a:rPr lang="ko-KR" altLang="en-US" sz="2400" dirty="0" err="1" smtClean="0"/>
              <a:t>내쓰전내만쓴</a:t>
            </a:r>
            <a:r>
              <a:rPr lang="en-US" altLang="ko-KR" sz="2400" dirty="0" smtClean="0"/>
              <a:t>)</a:t>
            </a:r>
          </a:p>
          <a:p>
            <a:pPr marL="109728" indent="0">
              <a:buNone/>
            </a:pPr>
            <a:r>
              <a:rPr lang="ko-KR" altLang="en-US" sz="2400" b="1" dirty="0" smtClean="0">
                <a:solidFill>
                  <a:srgbClr val="0070C0"/>
                </a:solidFill>
              </a:rPr>
              <a:t>에너지자립마을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70120" y="2249425"/>
            <a:ext cx="5384800" cy="4341875"/>
          </a:xfrm>
        </p:spPr>
        <p:txBody>
          <a:bodyPr/>
          <a:lstStyle/>
          <a:p>
            <a:pPr marL="109728" indent="0">
              <a:buNone/>
            </a:pPr>
            <a:r>
              <a:rPr lang="en-US" altLang="ko-KR" dirty="0" smtClean="0"/>
              <a:t>                          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       </a:t>
            </a:r>
            <a:r>
              <a:rPr lang="ko-KR" altLang="en-US" sz="1800" b="1" dirty="0" smtClean="0">
                <a:solidFill>
                  <a:srgbClr val="0070C0"/>
                </a:solidFill>
              </a:rPr>
              <a:t>옥상</a:t>
            </a:r>
            <a:r>
              <a:rPr lang="en-US" altLang="ko-KR" sz="18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1800" b="1" dirty="0" smtClean="0">
                <a:solidFill>
                  <a:srgbClr val="0070C0"/>
                </a:solidFill>
              </a:rPr>
              <a:t>발코니</a:t>
            </a:r>
            <a:r>
              <a:rPr lang="en-US" altLang="ko-KR" sz="18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1800" b="1" dirty="0" smtClean="0">
                <a:solidFill>
                  <a:srgbClr val="0070C0"/>
                </a:solidFill>
              </a:rPr>
              <a:t>주차장</a:t>
            </a:r>
            <a:endParaRPr lang="en-US" altLang="ko-KR" sz="18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1800" b="1" dirty="0">
                <a:solidFill>
                  <a:srgbClr val="0070C0"/>
                </a:solidFill>
              </a:rPr>
              <a:t> </a:t>
            </a:r>
            <a:r>
              <a:rPr lang="en-US" altLang="ko-KR" sz="1800" b="1" dirty="0" smtClean="0">
                <a:solidFill>
                  <a:srgbClr val="0070C0"/>
                </a:solidFill>
              </a:rPr>
              <a:t>                                   </a:t>
            </a:r>
            <a:r>
              <a:rPr lang="ko-KR" altLang="en-US" sz="1800" b="1" dirty="0" smtClean="0">
                <a:solidFill>
                  <a:srgbClr val="0070C0"/>
                </a:solidFill>
              </a:rPr>
              <a:t>햇빛발전소</a:t>
            </a:r>
            <a:endParaRPr lang="ko-KR" altLang="en-US" sz="1800" b="1" dirty="0">
              <a:solidFill>
                <a:srgbClr val="0070C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1008063" y="2667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27732800" descr="EMB00002c9416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85" y="2275098"/>
            <a:ext cx="2267489" cy="209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15661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127863432" descr="EMB00002c94168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84" y="4402939"/>
            <a:ext cx="2267489" cy="212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9781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3" name="_x127865032" descr="EMB00002c9416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429" y="3459192"/>
            <a:ext cx="2189590" cy="306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6117386" y="2249424"/>
            <a:ext cx="4908400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86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0037" y="649225"/>
            <a:ext cx="10972800" cy="1066800"/>
          </a:xfrm>
        </p:spPr>
        <p:txBody>
          <a:bodyPr>
            <a:normAutofit/>
          </a:bodyPr>
          <a:lstStyle/>
          <a:p>
            <a:r>
              <a:rPr lang="ko-KR" altLang="en-US" sz="3200" b="1" dirty="0" err="1" smtClean="0"/>
              <a:t>번외</a:t>
            </a:r>
            <a:r>
              <a:rPr lang="ko-KR" altLang="en-US" sz="3200" b="1" dirty="0" smtClean="0"/>
              <a:t> </a:t>
            </a:r>
            <a:r>
              <a:rPr lang="en-US" altLang="ko-KR" sz="3200" b="1" dirty="0" smtClean="0"/>
              <a:t>– </a:t>
            </a:r>
            <a:r>
              <a:rPr lang="ko-KR" altLang="en-US" sz="3200" b="1" dirty="0" smtClean="0"/>
              <a:t>도시 </a:t>
            </a:r>
            <a:r>
              <a:rPr lang="en-US" altLang="ko-KR" sz="3200" b="1" dirty="0" smtClean="0"/>
              <a:t>‘</a:t>
            </a:r>
            <a:r>
              <a:rPr lang="ko-KR" altLang="en-US" sz="3200" b="1" dirty="0" smtClean="0"/>
              <a:t>전력수요관리 시스템</a:t>
            </a:r>
            <a:r>
              <a:rPr lang="en-US" altLang="ko-KR" sz="3200" b="1" dirty="0" smtClean="0"/>
              <a:t>’</a:t>
            </a:r>
            <a:r>
              <a:rPr lang="ko-KR" altLang="en-US" sz="3200" b="1" dirty="0" smtClean="0"/>
              <a:t> 시급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altLang="ko-KR" dirty="0" smtClean="0"/>
              <a:t>1.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32106" y="2249425"/>
            <a:ext cx="5384800" cy="4341875"/>
          </a:xfrm>
          <a:ln w="571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109728" indent="0">
              <a:buNone/>
            </a:pPr>
            <a:endParaRPr lang="en-US" altLang="ko-KR" sz="28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36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3600" b="1" dirty="0" smtClean="0">
                <a:solidFill>
                  <a:srgbClr val="FF0000"/>
                </a:solidFill>
              </a:rPr>
              <a:t>절전도 발전이다</a:t>
            </a:r>
            <a:r>
              <a:rPr lang="en-US" altLang="ko-KR" sz="3600" b="1" dirty="0" smtClean="0">
                <a:solidFill>
                  <a:srgbClr val="FF0000"/>
                </a:solidFill>
              </a:rPr>
              <a:t>!’</a:t>
            </a:r>
          </a:p>
          <a:p>
            <a:pPr marL="109728" indent="0">
              <a:buNone/>
            </a:pPr>
            <a:endParaRPr lang="en-US" altLang="ko-KR" sz="24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ko-KR" altLang="en-US" sz="2400" b="1" dirty="0" smtClean="0">
                <a:solidFill>
                  <a:srgbClr val="0070C0"/>
                </a:solidFill>
              </a:rPr>
              <a:t> 재생에너지 확대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    </a:t>
            </a:r>
          </a:p>
          <a:p>
            <a:pPr marL="109728" indent="0">
              <a:buNone/>
            </a:pPr>
            <a:r>
              <a:rPr lang="en-US" altLang="ko-KR" b="1" dirty="0" smtClean="0">
                <a:solidFill>
                  <a:srgbClr val="0070C0"/>
                </a:solidFill>
              </a:rPr>
              <a:t> 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전력수요관리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endParaRPr lang="en-US" altLang="ko-KR" sz="2400" b="1" dirty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altLang="ko-KR" sz="2400" b="1" dirty="0" smtClean="0">
                <a:solidFill>
                  <a:srgbClr val="0070C0"/>
                </a:solidFill>
              </a:rPr>
              <a:t>DR,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히트펌프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400" b="1" dirty="0" err="1" smtClean="0">
                <a:solidFill>
                  <a:srgbClr val="0070C0"/>
                </a:solidFill>
              </a:rPr>
              <a:t>전기차</a:t>
            </a:r>
            <a:r>
              <a:rPr lang="en-US" altLang="ko-KR" sz="2400" b="1" dirty="0" smtClean="0">
                <a:solidFill>
                  <a:srgbClr val="0070C0"/>
                </a:solidFill>
              </a:rPr>
              <a:t>, ESS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등  </a:t>
            </a:r>
            <a:endParaRPr lang="en-US" altLang="ko-KR" sz="2400" b="1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ko-KR" altLang="en-US" sz="2800" b="1" dirty="0" smtClean="0">
                <a:solidFill>
                  <a:srgbClr val="FF0000"/>
                </a:solidFill>
              </a:rPr>
              <a:t>전력수요관리체계 앞당겨야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!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54082744" descr="EMB0000665843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2" y="4783193"/>
            <a:ext cx="2743860" cy="180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354082184" descr="EMB0000665843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2" y="2249425"/>
            <a:ext cx="5336578" cy="253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09600" y="2249425"/>
            <a:ext cx="5377132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354081544" descr="EMB00006658436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701" y="4783193"/>
            <a:ext cx="2355012" cy="166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십자형 8"/>
          <p:cNvSpPr/>
          <p:nvPr/>
        </p:nvSpPr>
        <p:spPr>
          <a:xfrm>
            <a:off x="7323827" y="4139328"/>
            <a:ext cx="301923" cy="281034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413739" y="3516309"/>
            <a:ext cx="2424023" cy="1475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33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609600" y="1142999"/>
            <a:ext cx="10972800" cy="5145657"/>
          </a:xfrm>
        </p:spPr>
        <p:txBody>
          <a:bodyPr/>
          <a:lstStyle/>
          <a:p>
            <a:r>
              <a:rPr lang="en-US" altLang="ko-KR" dirty="0" smtClean="0"/>
              <a:t>   </a:t>
            </a:r>
            <a:r>
              <a:rPr lang="en-US" altLang="ko-KR" dirty="0" smtClean="0">
                <a:solidFill>
                  <a:srgbClr val="0070C0"/>
                </a:solidFill>
              </a:rPr>
              <a:t>2050 </a:t>
            </a:r>
            <a:r>
              <a:rPr lang="ko-KR" altLang="en-US" dirty="0" smtClean="0">
                <a:solidFill>
                  <a:srgbClr val="0070C0"/>
                </a:solidFill>
              </a:rPr>
              <a:t>탄소중립 향해</a:t>
            </a:r>
            <a:r>
              <a:rPr lang="en-US" altLang="ko-KR" dirty="0" smtClean="0">
                <a:solidFill>
                  <a:srgbClr val="0070C0"/>
                </a:solidFill>
              </a:rPr>
              <a:t/>
            </a:r>
            <a:br>
              <a:rPr lang="en-US" altLang="ko-KR" dirty="0" smtClean="0">
                <a:solidFill>
                  <a:srgbClr val="0070C0"/>
                </a:solidFill>
              </a:rPr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4800" b="1" dirty="0" smtClean="0">
                <a:solidFill>
                  <a:srgbClr val="0070C0"/>
                </a:solidFill>
              </a:rPr>
              <a:t>  ‘</a:t>
            </a:r>
            <a:r>
              <a:rPr lang="ko-KR" altLang="en-US" sz="4800" b="1" dirty="0" smtClean="0">
                <a:solidFill>
                  <a:srgbClr val="0070C0"/>
                </a:solidFill>
              </a:rPr>
              <a:t>도시형 에너지 </a:t>
            </a:r>
            <a:r>
              <a:rPr lang="ko-KR" altLang="en-US" sz="4800" b="1" dirty="0" err="1" smtClean="0">
                <a:solidFill>
                  <a:srgbClr val="0070C0"/>
                </a:solidFill>
              </a:rPr>
              <a:t>ㅇㅇ</a:t>
            </a:r>
            <a:r>
              <a:rPr lang="ko-KR" altLang="en-US" sz="4800" b="1" dirty="0">
                <a:solidFill>
                  <a:srgbClr val="0070C0"/>
                </a:solidFill>
              </a:rPr>
              <a:t> </a:t>
            </a:r>
            <a:r>
              <a:rPr lang="ko-KR" altLang="en-US" sz="4800" b="1" dirty="0" smtClean="0">
                <a:solidFill>
                  <a:srgbClr val="0070C0"/>
                </a:solidFill>
              </a:rPr>
              <a:t>마을</a:t>
            </a:r>
            <a:r>
              <a:rPr lang="en-US" altLang="ko-KR" sz="4800" b="1" dirty="0" smtClean="0">
                <a:solidFill>
                  <a:srgbClr val="0070C0"/>
                </a:solidFill>
              </a:rPr>
              <a:t>‘ </a:t>
            </a:r>
            <a:r>
              <a:rPr lang="ko-KR" altLang="en-US" sz="4800" b="1" dirty="0" smtClean="0">
                <a:solidFill>
                  <a:srgbClr val="0070C0"/>
                </a:solidFill>
              </a:rPr>
              <a:t>활성화를</a:t>
            </a:r>
            <a:r>
              <a:rPr lang="en-US" altLang="ko-KR" sz="4800" b="1" dirty="0" smtClean="0">
                <a:solidFill>
                  <a:srgbClr val="0070C0"/>
                </a:solidFill>
              </a:rPr>
              <a:t>..!</a:t>
            </a:r>
            <a:endParaRPr lang="ko-KR" altLang="en-US" sz="4800" b="1" dirty="0">
              <a:solidFill>
                <a:srgbClr val="0070C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86596" y="1104181"/>
            <a:ext cx="11007306" cy="5175849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79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ko-KR" altLang="en-US" b="1" dirty="0" smtClean="0"/>
              <a:t>우리의 문제의식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rtl="0">
              <a:buFontTx/>
              <a:buChar char="-"/>
            </a:pPr>
            <a:endParaRPr lang="en-US" altLang="ko-KR" dirty="0" smtClean="0"/>
          </a:p>
          <a:p>
            <a:pPr rtl="0">
              <a:buFontTx/>
              <a:buChar char="-"/>
            </a:pPr>
            <a:r>
              <a:rPr lang="ko-KR" altLang="en-US" dirty="0" smtClean="0"/>
              <a:t>지난 </a:t>
            </a:r>
            <a:r>
              <a:rPr lang="en-US" altLang="ko-KR" dirty="0" smtClean="0"/>
              <a:t>5~6</a:t>
            </a:r>
            <a:r>
              <a:rPr lang="ko-KR" altLang="en-US" dirty="0" smtClean="0"/>
              <a:t>월</a:t>
            </a:r>
            <a:r>
              <a:rPr lang="en-US" altLang="ko-KR" dirty="0" smtClean="0"/>
              <a:t>, 8</a:t>
            </a:r>
            <a:r>
              <a:rPr lang="ko-KR" altLang="en-US" dirty="0" smtClean="0"/>
              <a:t>주 동안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도시형 햇빛소득마을 시민학교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모아진 뜨거운 관심을 </a:t>
            </a:r>
            <a:r>
              <a:rPr lang="ko-KR" altLang="en-US" b="1" dirty="0" smtClean="0"/>
              <a:t>어떻게 풀어내야 할까</a:t>
            </a:r>
            <a:r>
              <a:rPr lang="en-US" altLang="ko-KR" dirty="0" smtClean="0"/>
              <a:t>.</a:t>
            </a:r>
          </a:p>
          <a:p>
            <a:pPr marL="109728" indent="0" rtl="0">
              <a:buNone/>
            </a:pPr>
            <a:endParaRPr lang="en-US" altLang="ko-KR" dirty="0" smtClean="0"/>
          </a:p>
          <a:p>
            <a:pPr>
              <a:buFontTx/>
              <a:buChar char="-"/>
            </a:pPr>
            <a:r>
              <a:rPr lang="en-US" altLang="ko-KR" dirty="0"/>
              <a:t>1</a:t>
            </a:r>
            <a:r>
              <a:rPr lang="ko-KR" altLang="en-US" dirty="0"/>
              <a:t>천만 국민이 햇빛발전소 생산자로 참여할 수 있게 하려면</a:t>
            </a:r>
            <a:r>
              <a:rPr lang="en-US" altLang="ko-KR" dirty="0"/>
              <a:t>,</a:t>
            </a:r>
          </a:p>
          <a:p>
            <a:pPr marL="109728" indent="0">
              <a:buNone/>
            </a:pPr>
            <a:r>
              <a:rPr lang="en-US" altLang="ko-KR" dirty="0"/>
              <a:t>  </a:t>
            </a:r>
            <a:r>
              <a:rPr lang="ko-KR" altLang="en-US" b="1" dirty="0" smtClean="0"/>
              <a:t>주민주도의</a:t>
            </a:r>
            <a:r>
              <a:rPr lang="ko-KR" altLang="en-US" dirty="0" smtClean="0"/>
              <a:t> </a:t>
            </a:r>
            <a:r>
              <a:rPr lang="en-US" altLang="ko-KR" b="1" dirty="0" smtClean="0"/>
              <a:t>‘</a:t>
            </a:r>
            <a:r>
              <a:rPr lang="ko-KR" altLang="en-US" b="1" dirty="0"/>
              <a:t>도시형 에너지전환마을</a:t>
            </a:r>
            <a:r>
              <a:rPr lang="en-US" altLang="ko-KR" b="1" dirty="0"/>
              <a:t>‘ </a:t>
            </a:r>
            <a:r>
              <a:rPr lang="ko-KR" altLang="en-US" b="1" dirty="0"/>
              <a:t>활성화 </a:t>
            </a:r>
            <a:r>
              <a:rPr lang="ko-KR" altLang="en-US" b="1" dirty="0" smtClean="0"/>
              <a:t>방안 </a:t>
            </a:r>
            <a:r>
              <a:rPr lang="ko-KR" altLang="en-US" dirty="0" smtClean="0"/>
              <a:t>찾아야</a:t>
            </a:r>
            <a:r>
              <a:rPr lang="en-US" altLang="ko-KR" dirty="0" smtClean="0"/>
              <a:t>.</a:t>
            </a:r>
          </a:p>
          <a:p>
            <a:pPr marL="109728" indent="0">
              <a:buNone/>
            </a:pPr>
            <a:endParaRPr lang="en-US" altLang="ko-KR" dirty="0"/>
          </a:p>
          <a:p>
            <a:pPr rtl="0">
              <a:buFontTx/>
              <a:buChar char="-"/>
            </a:pPr>
            <a:r>
              <a:rPr lang="ko-KR" altLang="en-US" dirty="0" smtClean="0"/>
              <a:t>이 같은 현실적인 고민은</a:t>
            </a:r>
            <a:endParaRPr lang="en-US" altLang="ko-KR" dirty="0" smtClean="0"/>
          </a:p>
          <a:p>
            <a:pPr marL="109728" indent="0" rtl="0">
              <a:buNone/>
            </a:pPr>
            <a:r>
              <a:rPr lang="en-US" altLang="ko-KR" dirty="0" smtClean="0"/>
              <a:t>  </a:t>
            </a:r>
            <a:r>
              <a:rPr lang="ko-KR" altLang="en-US" b="1" dirty="0" smtClean="0"/>
              <a:t>시민발전이종연합회의 현단계 과제</a:t>
            </a:r>
            <a:r>
              <a:rPr lang="ko-KR" altLang="en-US" dirty="0" smtClean="0"/>
              <a:t>와 궤를 같이해</a:t>
            </a:r>
            <a:r>
              <a:rPr lang="en-US" altLang="ko-KR" dirty="0" smtClean="0"/>
              <a:t>.</a:t>
            </a:r>
          </a:p>
          <a:p>
            <a:pPr marL="109728" indent="0" rtl="0">
              <a:buNone/>
            </a:pP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609600" y="2257618"/>
            <a:ext cx="10972800" cy="4316917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8098" y="746185"/>
            <a:ext cx="10972800" cy="1066800"/>
          </a:xfrm>
        </p:spPr>
        <p:txBody>
          <a:bodyPr/>
          <a:lstStyle/>
          <a:p>
            <a:r>
              <a:rPr lang="ko-KR" altLang="en-US" dirty="0" smtClean="0"/>
              <a:t>목 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4513"/>
            <a:ext cx="10972800" cy="49700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pPr marL="109728" indent="0">
              <a:buNone/>
            </a:pPr>
            <a:r>
              <a:rPr lang="en-US" altLang="ko-KR" sz="3000" b="1" dirty="0" smtClean="0"/>
              <a:t>1. ‘</a:t>
            </a:r>
            <a:r>
              <a:rPr lang="ko-KR" altLang="en-US" sz="3000" b="1" dirty="0" smtClean="0"/>
              <a:t>도시형 에너지전환마을</a:t>
            </a:r>
            <a:r>
              <a:rPr lang="en-US" altLang="ko-KR" sz="3000" b="1" dirty="0" smtClean="0"/>
              <a:t>’ </a:t>
            </a:r>
            <a:r>
              <a:rPr lang="ko-KR" altLang="en-US" sz="3000" b="1" dirty="0" smtClean="0"/>
              <a:t>필요성 재확인</a:t>
            </a:r>
            <a:endParaRPr lang="en-US" altLang="ko-KR" sz="3000" b="1" dirty="0" smtClean="0"/>
          </a:p>
          <a:p>
            <a:endParaRPr lang="en-US" altLang="ko-KR" sz="3000" b="1" dirty="0" smtClean="0"/>
          </a:p>
          <a:p>
            <a:endParaRPr lang="en-US" altLang="ko-KR" sz="3000" b="1" dirty="0" smtClean="0"/>
          </a:p>
          <a:p>
            <a:pPr marL="109728" indent="0">
              <a:buNone/>
            </a:pPr>
            <a:r>
              <a:rPr lang="en-US" altLang="ko-KR" sz="3000" b="1" dirty="0" smtClean="0"/>
              <a:t>2. ‘</a:t>
            </a:r>
            <a:r>
              <a:rPr lang="ko-KR" altLang="en-US" sz="3000" b="1" dirty="0" smtClean="0"/>
              <a:t>도시형 에너지전환마을</a:t>
            </a:r>
            <a:r>
              <a:rPr lang="en-US" altLang="ko-KR" sz="3000" b="1" dirty="0" smtClean="0"/>
              <a:t>’ </a:t>
            </a:r>
            <a:r>
              <a:rPr lang="ko-KR" altLang="en-US" sz="3000" b="1" dirty="0" smtClean="0"/>
              <a:t>활성화의 최대 난점</a:t>
            </a:r>
            <a:r>
              <a:rPr lang="en-US" altLang="ko-KR" sz="3000" b="1" dirty="0" smtClean="0"/>
              <a:t> </a:t>
            </a:r>
          </a:p>
          <a:p>
            <a:pPr marL="109728" indent="0">
              <a:buNone/>
            </a:pPr>
            <a:r>
              <a:rPr lang="en-US" altLang="ko-KR" sz="3000" b="1" dirty="0"/>
              <a:t> </a:t>
            </a:r>
            <a:r>
              <a:rPr lang="en-US" altLang="ko-KR" sz="3000" b="1" dirty="0" smtClean="0"/>
              <a:t>   - ‘</a:t>
            </a:r>
            <a:r>
              <a:rPr lang="ko-KR" altLang="en-US" sz="3000" b="1" dirty="0" err="1" smtClean="0"/>
              <a:t>부지난</a:t>
            </a:r>
            <a:r>
              <a:rPr lang="en-US" altLang="ko-KR" sz="3000" b="1" dirty="0" smtClean="0"/>
              <a:t>’</a:t>
            </a:r>
            <a:r>
              <a:rPr lang="ko-KR" altLang="en-US" sz="3000" b="1" dirty="0" smtClean="0"/>
              <a:t> 해결방안 찾기</a:t>
            </a:r>
            <a:endParaRPr lang="en-US" altLang="ko-KR" sz="3000" b="1" dirty="0" smtClean="0"/>
          </a:p>
          <a:p>
            <a:pPr marL="109728" indent="0">
              <a:buNone/>
            </a:pPr>
            <a:r>
              <a:rPr lang="en-US" altLang="ko-KR" sz="3000" b="1" dirty="0" smtClean="0"/>
              <a:t>    </a:t>
            </a:r>
          </a:p>
          <a:p>
            <a:pPr marL="109728" indent="0">
              <a:buNone/>
            </a:pPr>
            <a:r>
              <a:rPr lang="en-US" altLang="ko-KR" sz="3000" b="1" dirty="0" smtClean="0"/>
              <a:t>3. </a:t>
            </a:r>
            <a:r>
              <a:rPr lang="ko-KR" altLang="en-US" sz="3000" b="1" dirty="0" smtClean="0"/>
              <a:t>제안 </a:t>
            </a:r>
            <a:endParaRPr lang="en-US" altLang="ko-KR" sz="3000" b="1" dirty="0" smtClean="0"/>
          </a:p>
          <a:p>
            <a:pPr marL="109728" indent="0">
              <a:buNone/>
            </a:pPr>
            <a:r>
              <a:rPr lang="en-US" altLang="ko-KR" sz="3000" b="1" dirty="0"/>
              <a:t> </a:t>
            </a:r>
            <a:r>
              <a:rPr lang="en-US" altLang="ko-KR" sz="3000" b="1" dirty="0" smtClean="0"/>
              <a:t>  1) </a:t>
            </a:r>
            <a:r>
              <a:rPr lang="ko-KR" altLang="en-US" sz="3000" b="1" dirty="0" err="1" smtClean="0"/>
              <a:t>분산법</a:t>
            </a:r>
            <a:r>
              <a:rPr lang="ko-KR" altLang="en-US" sz="3000" b="1" dirty="0" smtClean="0"/>
              <a:t> 시대 전력통계</a:t>
            </a:r>
            <a:r>
              <a:rPr lang="en-US" altLang="ko-KR" sz="3000" b="1" dirty="0" smtClean="0"/>
              <a:t>, ‘</a:t>
            </a:r>
            <a:r>
              <a:rPr lang="ko-KR" altLang="en-US" sz="3000" b="1" dirty="0" smtClean="0"/>
              <a:t>생산지 기준</a:t>
            </a:r>
            <a:r>
              <a:rPr lang="en-US" altLang="ko-KR" sz="3000" b="1" dirty="0" smtClean="0"/>
              <a:t>’</a:t>
            </a:r>
            <a:r>
              <a:rPr lang="ko-KR" altLang="en-US" sz="3000" b="1" dirty="0" smtClean="0"/>
              <a:t>     </a:t>
            </a:r>
            <a:r>
              <a:rPr lang="en-US" altLang="ko-KR" sz="3000" b="1" dirty="0" smtClean="0"/>
              <a:t>‘</a:t>
            </a:r>
            <a:r>
              <a:rPr lang="ko-KR" altLang="en-US" sz="3000" b="1" dirty="0" smtClean="0"/>
              <a:t>소유지 기준</a:t>
            </a:r>
            <a:r>
              <a:rPr lang="en-US" altLang="ko-KR" sz="3000" b="1" dirty="0" smtClean="0"/>
              <a:t>‘</a:t>
            </a:r>
          </a:p>
          <a:p>
            <a:pPr marL="109728" indent="0">
              <a:buNone/>
            </a:pPr>
            <a:r>
              <a:rPr lang="en-US" altLang="ko-KR" sz="3000" b="1" dirty="0"/>
              <a:t> </a:t>
            </a:r>
            <a:r>
              <a:rPr lang="en-US" altLang="ko-KR" sz="3000" b="1" dirty="0" smtClean="0"/>
              <a:t>  2) </a:t>
            </a:r>
            <a:r>
              <a:rPr lang="ko-KR" altLang="en-US" sz="3000" b="1" dirty="0" smtClean="0"/>
              <a:t>도시형 </a:t>
            </a:r>
            <a:r>
              <a:rPr lang="ko-KR" altLang="en-US" sz="3000" b="1" dirty="0" err="1" smtClean="0"/>
              <a:t>햇소</a:t>
            </a:r>
            <a:r>
              <a:rPr lang="en-US" altLang="ko-KR" sz="3000" b="1" dirty="0" smtClean="0"/>
              <a:t>? </a:t>
            </a:r>
            <a:r>
              <a:rPr lang="ko-KR" altLang="en-US" sz="3000" b="1" dirty="0" err="1" smtClean="0"/>
              <a:t>에전</a:t>
            </a:r>
            <a:r>
              <a:rPr lang="en-US" altLang="ko-KR" sz="3000" b="1" dirty="0" smtClean="0"/>
              <a:t>? </a:t>
            </a:r>
            <a:r>
              <a:rPr lang="ko-KR" altLang="en-US" sz="3000" b="1" dirty="0" smtClean="0"/>
              <a:t>에자</a:t>
            </a:r>
            <a:r>
              <a:rPr lang="en-US" altLang="ko-KR" sz="3000" b="1" dirty="0" smtClean="0"/>
              <a:t>?       </a:t>
            </a:r>
            <a:r>
              <a:rPr lang="ko-KR" altLang="en-US" sz="3000" b="1" dirty="0" smtClean="0"/>
              <a:t>명실상부한 명칭 통일</a:t>
            </a:r>
            <a:r>
              <a:rPr lang="en-US" altLang="ko-KR" sz="3000" b="1" dirty="0" smtClean="0"/>
              <a:t> </a:t>
            </a:r>
            <a:endParaRPr lang="ko-KR" altLang="en-US" sz="3000" b="1" dirty="0"/>
          </a:p>
        </p:txBody>
      </p:sp>
      <p:sp>
        <p:nvSpPr>
          <p:cNvPr id="4" name="직사각형 3"/>
          <p:cNvSpPr/>
          <p:nvPr/>
        </p:nvSpPr>
        <p:spPr>
          <a:xfrm>
            <a:off x="609600" y="1604513"/>
            <a:ext cx="10972800" cy="499469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덧셈 기호 5"/>
          <p:cNvSpPr/>
          <p:nvPr/>
        </p:nvSpPr>
        <p:spPr>
          <a:xfrm>
            <a:off x="7910423" y="5158598"/>
            <a:ext cx="396815" cy="388188"/>
          </a:xfrm>
          <a:prstGeom prst="mathPlus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오른쪽 화살표 4"/>
          <p:cNvSpPr/>
          <p:nvPr/>
        </p:nvSpPr>
        <p:spPr>
          <a:xfrm>
            <a:off x="6328913" y="5684809"/>
            <a:ext cx="414068" cy="3623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en-US" altLang="ko-KR" b="1" dirty="0" smtClean="0"/>
              <a:t>1. ‘</a:t>
            </a:r>
            <a:r>
              <a:rPr lang="ko-KR" altLang="en-US" b="1" dirty="0"/>
              <a:t>도시형 에너지전환마을</a:t>
            </a:r>
            <a:r>
              <a:rPr lang="en-US" altLang="ko-KR" b="1" dirty="0"/>
              <a:t>’ </a:t>
            </a:r>
            <a:r>
              <a:rPr lang="ko-KR" altLang="en-US" b="1" dirty="0"/>
              <a:t>필요성 재확인</a:t>
            </a:r>
            <a:r>
              <a:rPr lang="en-US" altLang="ko-KR" b="1" dirty="0"/>
              <a:t/>
            </a:r>
            <a:br>
              <a:rPr lang="en-US" altLang="ko-KR" b="1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/>
          <a:lstStyle/>
          <a:p>
            <a:pPr marL="109728" indent="0" rtl="0">
              <a:buNone/>
            </a:pPr>
            <a:endParaRPr lang="en-US" altLang="ko-KR" dirty="0" smtClean="0"/>
          </a:p>
          <a:p>
            <a:pPr marL="109728" indent="0" rtl="0">
              <a:buNone/>
            </a:pPr>
            <a:endParaRPr lang="en-US" altLang="ko-KR" dirty="0"/>
          </a:p>
          <a:p>
            <a:pPr marL="109728" indent="0" rtl="0">
              <a:buNone/>
            </a:pPr>
            <a:r>
              <a:rPr lang="en-US" altLang="ko-KR" b="1" dirty="0" smtClean="0"/>
              <a:t>1. 2050 </a:t>
            </a:r>
            <a:r>
              <a:rPr lang="ko-KR" altLang="en-US" b="1" dirty="0" smtClean="0"/>
              <a:t>탄소중립 </a:t>
            </a:r>
            <a:r>
              <a:rPr lang="en-US" altLang="ko-KR" b="1" dirty="0" smtClean="0"/>
              <a:t>+ </a:t>
            </a:r>
            <a:r>
              <a:rPr lang="ko-KR" altLang="en-US" b="1" dirty="0" smtClean="0"/>
              <a:t>재생에너지 중심 에너지안보체계 구축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b="1" dirty="0"/>
          </a:p>
          <a:p>
            <a:pPr marL="109728" indent="0" rtl="0">
              <a:buNone/>
            </a:pPr>
            <a:r>
              <a:rPr lang="en-US" altLang="ko-KR" b="1" dirty="0" smtClean="0"/>
              <a:t>2. 2030 </a:t>
            </a:r>
            <a:r>
              <a:rPr lang="ko-KR" altLang="en-US" b="1" dirty="0" smtClean="0"/>
              <a:t>태양광발전설비</a:t>
            </a:r>
            <a:r>
              <a:rPr lang="en-US" altLang="ko-KR" b="1" dirty="0" smtClean="0"/>
              <a:t> 87GW </a:t>
            </a:r>
            <a:r>
              <a:rPr lang="ko-KR" altLang="en-US" b="1" dirty="0" smtClean="0"/>
              <a:t>목표 실현하려면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b="1" dirty="0"/>
          </a:p>
          <a:p>
            <a:pPr marL="109728" indent="0" rtl="0">
              <a:buNone/>
            </a:pPr>
            <a:r>
              <a:rPr lang="en-US" altLang="ko-KR" b="1" dirty="0" smtClean="0"/>
              <a:t>3. </a:t>
            </a:r>
            <a:r>
              <a:rPr lang="ko-KR" altLang="en-US" b="1" dirty="0" smtClean="0"/>
              <a:t>도시지역 재생에너지 자급률 제고 </a:t>
            </a:r>
            <a:r>
              <a:rPr lang="en-US" altLang="ko-KR" b="1" dirty="0" smtClean="0"/>
              <a:t>+ </a:t>
            </a:r>
            <a:r>
              <a:rPr lang="ko-KR" altLang="en-US" b="1" dirty="0" err="1" smtClean="0"/>
              <a:t>송전망</a:t>
            </a:r>
            <a:r>
              <a:rPr lang="ko-KR" altLang="en-US" b="1" dirty="0" smtClean="0"/>
              <a:t> 추가건설 줄이기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dirty="0"/>
          </a:p>
          <a:p>
            <a:pPr marL="109728" indent="0" rtl="0">
              <a:buNone/>
            </a:pP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609600" y="2249424"/>
            <a:ext cx="10972800" cy="4323904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517584" y="578590"/>
            <a:ext cx="10972800" cy="1066800"/>
          </a:xfrm>
        </p:spPr>
        <p:txBody>
          <a:bodyPr rtlCol="0">
            <a:normAutofit fontScale="90000"/>
          </a:bodyPr>
          <a:lstStyle/>
          <a:p>
            <a:r>
              <a:rPr lang="en-US" altLang="ko-KR" b="1" dirty="0" smtClean="0"/>
              <a:t>1-1</a:t>
            </a:r>
            <a:r>
              <a:rPr lang="en-US" altLang="ko-KR" dirty="0" smtClean="0"/>
              <a:t>  </a:t>
            </a:r>
            <a:r>
              <a:rPr lang="en-US" altLang="ko-KR" sz="3300" b="1" dirty="0"/>
              <a:t>2050 </a:t>
            </a:r>
            <a:r>
              <a:rPr lang="ko-KR" altLang="en-US" sz="3300" b="1" dirty="0"/>
              <a:t>탄소중립 </a:t>
            </a:r>
            <a:r>
              <a:rPr lang="en-US" altLang="ko-KR" sz="3300" b="1" dirty="0"/>
              <a:t>+ </a:t>
            </a:r>
            <a:r>
              <a:rPr lang="ko-KR" altLang="en-US" sz="3300" b="1" dirty="0"/>
              <a:t>재생에너지 중심 에너지안보체계 구축</a:t>
            </a:r>
            <a:r>
              <a:rPr lang="en-US" altLang="ko-KR" sz="3300" b="1" dirty="0"/>
              <a:t/>
            </a:r>
            <a:br>
              <a:rPr lang="en-US" altLang="ko-KR" sz="3300" b="1" dirty="0"/>
            </a:b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sz="half" idx="1"/>
          </p:nvPr>
        </p:nvSpPr>
        <p:spPr>
          <a:xfrm>
            <a:off x="517584" y="1798816"/>
            <a:ext cx="2521788" cy="5007425"/>
          </a:xfr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2"/>
            </a:solidFill>
          </a:ln>
        </p:spPr>
        <p:txBody>
          <a:bodyPr rtlCol="0"/>
          <a:lstStyle/>
          <a:p>
            <a:pPr marL="109728" indent="0">
              <a:buNone/>
            </a:pPr>
            <a:r>
              <a:rPr lang="en-US" altLang="ko-KR" b="1" dirty="0" smtClean="0"/>
              <a:t>- 2035 </a:t>
            </a:r>
            <a:r>
              <a:rPr lang="en-US" altLang="ko-KR" b="1" dirty="0"/>
              <a:t>NDC </a:t>
            </a:r>
          </a:p>
          <a:p>
            <a:pPr marL="109728" indent="0">
              <a:buNone/>
            </a:pPr>
            <a:r>
              <a:rPr lang="en-US" altLang="ko-KR" b="1" dirty="0" smtClean="0"/>
              <a:t>(‘2511</a:t>
            </a:r>
            <a:r>
              <a:rPr lang="ko-KR" altLang="en-US" b="1" dirty="0" smtClean="0"/>
              <a:t> </a:t>
            </a:r>
            <a:r>
              <a:rPr lang="ko-KR" altLang="en-US" b="1" dirty="0"/>
              <a:t>최종 </a:t>
            </a:r>
            <a:r>
              <a:rPr lang="ko-KR" altLang="en-US" b="1" dirty="0" err="1"/>
              <a:t>확정안</a:t>
            </a:r>
            <a:r>
              <a:rPr lang="en-US" altLang="ko-KR" b="1" dirty="0" smtClean="0"/>
              <a:t>)</a:t>
            </a:r>
          </a:p>
          <a:p>
            <a:pPr marL="109728" indent="0">
              <a:buNone/>
            </a:pPr>
            <a:endParaRPr lang="en-US" altLang="ko-KR" b="1" dirty="0"/>
          </a:p>
          <a:p>
            <a:pPr marL="109728" indent="0">
              <a:buNone/>
            </a:pPr>
            <a:endParaRPr lang="en-US" altLang="ko-KR" b="1" dirty="0" smtClean="0"/>
          </a:p>
          <a:p>
            <a:pPr>
              <a:buFontTx/>
              <a:buChar char="-"/>
            </a:pPr>
            <a:r>
              <a:rPr lang="ko-KR" altLang="en-US" b="1" dirty="0" smtClean="0"/>
              <a:t>에너지 </a:t>
            </a:r>
            <a:r>
              <a:rPr lang="en-US" altLang="ko-KR" b="1" dirty="0" smtClean="0"/>
              <a:t>93% </a:t>
            </a:r>
            <a:r>
              <a:rPr lang="ko-KR" altLang="en-US" b="1" dirty="0" smtClean="0"/>
              <a:t>수입</a:t>
            </a:r>
            <a:endParaRPr lang="en-US" altLang="ko-KR" b="1" dirty="0" smtClean="0"/>
          </a:p>
          <a:p>
            <a:pPr marL="109728" indent="0">
              <a:buNone/>
            </a:pPr>
            <a:r>
              <a:rPr lang="ko-KR" altLang="en-US" b="1" dirty="0" smtClean="0"/>
              <a:t> 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연간 </a:t>
            </a:r>
            <a:r>
              <a:rPr lang="en-US" altLang="ko-KR" b="1" dirty="0" smtClean="0"/>
              <a:t>240 </a:t>
            </a:r>
            <a:r>
              <a:rPr lang="ko-KR" altLang="en-US" b="1" dirty="0" smtClean="0"/>
              <a:t>조원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109728" indent="0">
              <a:buNone/>
            </a:pPr>
            <a:r>
              <a:rPr lang="en-US" altLang="ko-KR" b="1" dirty="0" smtClean="0"/>
              <a:t>   </a:t>
            </a:r>
            <a:r>
              <a:rPr lang="ko-KR" altLang="en-US" b="1" dirty="0" smtClean="0"/>
              <a:t>국제정세에 취약</a:t>
            </a:r>
            <a:endParaRPr lang="en-US" altLang="ko-KR" b="1" dirty="0" smtClean="0"/>
          </a:p>
          <a:p>
            <a:pPr marL="109728" indent="0">
              <a:buNone/>
            </a:pPr>
            <a:endParaRPr lang="en-US" altLang="ko-KR" b="1" dirty="0" smtClean="0"/>
          </a:p>
          <a:p>
            <a:pPr>
              <a:buFontTx/>
              <a:buChar char="-"/>
            </a:pPr>
            <a:endParaRPr lang="en-US" altLang="ko-KR" b="1" dirty="0"/>
          </a:p>
          <a:p>
            <a:pPr>
              <a:buFontTx/>
              <a:buChar char="-"/>
            </a:pPr>
            <a:r>
              <a:rPr lang="ko-KR" altLang="en-US" b="1" dirty="0" smtClean="0"/>
              <a:t>화석연료</a:t>
            </a:r>
            <a:r>
              <a:rPr lang="en-US" altLang="ko-KR" b="1" dirty="0" smtClean="0"/>
              <a:t>:</a:t>
            </a:r>
          </a:p>
          <a:p>
            <a:pPr marL="109728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 1</a:t>
            </a:r>
            <a:r>
              <a:rPr lang="ko-KR" altLang="en-US" b="1" dirty="0" err="1" smtClean="0"/>
              <a:t>차에너지의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80%</a:t>
            </a:r>
          </a:p>
          <a:p>
            <a:pPr marL="109728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</a:p>
          <a:p>
            <a:pPr marL="109728" indent="0">
              <a:buNone/>
            </a:pPr>
            <a:endParaRPr lang="en-US" altLang="ko-KR" b="1" dirty="0"/>
          </a:p>
          <a:p>
            <a:pPr marL="109728" indent="0">
              <a:buNone/>
            </a:pPr>
            <a:r>
              <a:rPr lang="en-US" altLang="ko-KR" b="1" dirty="0" smtClean="0"/>
              <a:t> </a:t>
            </a:r>
            <a:endParaRPr lang="en-US" altLang="ko-KR" b="1" dirty="0"/>
          </a:p>
        </p:txBody>
      </p:sp>
      <p:graphicFrame>
        <p:nvGraphicFramePr>
          <p:cNvPr id="2" name="내용 개체 틀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45242800"/>
              </p:ext>
            </p:extLst>
          </p:nvPr>
        </p:nvGraphicFramePr>
        <p:xfrm>
          <a:off x="3157267" y="1798817"/>
          <a:ext cx="8445261" cy="5005578"/>
        </p:xfrm>
        <a:graphic>
          <a:graphicData uri="http://schemas.openxmlformats.org/drawingml/2006/table">
            <a:tbl>
              <a:tblPr/>
              <a:tblGrid>
                <a:gridCol w="978543"/>
                <a:gridCol w="1928560"/>
                <a:gridCol w="1742535"/>
                <a:gridCol w="3795623"/>
              </a:tblGrid>
              <a:tr h="3908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부문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2018 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배출량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(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백만톤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)</a:t>
                      </a: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2035 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목표 감축률</a:t>
                      </a: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 smtClean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              2035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주요 감축 수단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한컴 윤고딕 230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6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전환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전력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)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269.6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68.8 ~ 75.3%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약 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2</a:t>
                      </a:r>
                      <a:r>
                        <a:rPr lang="ko-KR" altLang="en-US" sz="1500" b="1" kern="0" spc="0" dirty="0" err="1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억톤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)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화석연료발전 축소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, </a:t>
                      </a: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원전</a:t>
                      </a:r>
                      <a:r>
                        <a:rPr lang="en-US" altLang="ko-KR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+</a:t>
                      </a:r>
                      <a:r>
                        <a:rPr lang="ko-KR" altLang="en-US" sz="1500" b="1" kern="0" spc="0" dirty="0">
                          <a:solidFill>
                            <a:srgbClr val="0000FF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재생에너지 확대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46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산업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260.5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24.3 ~ 31.0%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억톤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연료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연료 탈산소화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공정 전기화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6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건물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52.1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53.6 ~ 56.2%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억톤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제로에너지 건축물 확산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열공급의 전기화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6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수송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98.1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60.2 ~ 62.8%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억톤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수소차 보급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대중교통 활성화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6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농축수산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29.3%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0.07</a:t>
                      </a:r>
                      <a:r>
                        <a:rPr lang="ko-KR" altLang="en-US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억톤</a:t>
                      </a:r>
                      <a:r>
                        <a:rPr lang="en-US" altLang="ko-KR" sz="15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b="1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저메탄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사료 보급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5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영농법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개선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07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한컴 윤고딕 230"/>
                          <a:ea typeface="한컴 윤고딕 230"/>
                        </a:rPr>
                        <a:t>국가전체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742.3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53.0 ~ 61.0%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</a:t>
                      </a:r>
                      <a:r>
                        <a:rPr lang="ko-KR" altLang="en-US" sz="15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억톤</a:t>
                      </a: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5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2035 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국가 온실가스 </a:t>
                      </a:r>
                      <a:r>
                        <a:rPr lang="ko-KR" altLang="en-US" sz="15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순배출량</a:t>
                      </a:r>
                      <a:r>
                        <a:rPr lang="ko-KR" altLang="en-US" sz="15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감축 목표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122760" y="1798817"/>
            <a:ext cx="8445261" cy="5007425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3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7366" y="728932"/>
            <a:ext cx="10972800" cy="1066800"/>
          </a:xfrm>
        </p:spPr>
        <p:txBody>
          <a:bodyPr/>
          <a:lstStyle/>
          <a:p>
            <a:r>
              <a:rPr lang="en-US" altLang="ko-KR" sz="3600" b="1" dirty="0" smtClean="0"/>
              <a:t>1-2   </a:t>
            </a:r>
            <a:r>
              <a:rPr lang="ko-KR" altLang="en-US" sz="3600" b="1" dirty="0" smtClean="0"/>
              <a:t>제</a:t>
            </a:r>
            <a:r>
              <a:rPr lang="en-US" altLang="ko-KR" sz="3600" b="1" dirty="0" smtClean="0"/>
              <a:t>1</a:t>
            </a:r>
            <a:r>
              <a:rPr lang="ko-KR" altLang="en-US" sz="3600" b="1" dirty="0" smtClean="0"/>
              <a:t>차 </a:t>
            </a:r>
            <a:r>
              <a:rPr lang="ko-KR" altLang="en-US" sz="3600" b="1" dirty="0" err="1" smtClean="0"/>
              <a:t>재기본</a:t>
            </a:r>
            <a:r>
              <a:rPr lang="ko-KR" altLang="en-US" sz="3600" b="1" dirty="0" smtClean="0"/>
              <a:t> 목표 달성하려면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13117" y="2249425"/>
            <a:ext cx="2340634" cy="434187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ko-KR" altLang="en-US" b="1" dirty="0" smtClean="0"/>
              <a:t>제</a:t>
            </a:r>
            <a:r>
              <a:rPr lang="en-US" altLang="ko-KR" b="1" dirty="0"/>
              <a:t>1</a:t>
            </a:r>
            <a:r>
              <a:rPr lang="ko-KR" altLang="en-US" b="1" dirty="0"/>
              <a:t>차 재생에너지 기본계획</a:t>
            </a:r>
            <a:r>
              <a:rPr lang="en-US" altLang="ko-KR" b="1" dirty="0"/>
              <a:t>(2026</a:t>
            </a:r>
            <a:r>
              <a:rPr lang="ko-KR" altLang="en-US" b="1" dirty="0"/>
              <a:t>년</a:t>
            </a:r>
            <a:r>
              <a:rPr lang="en-US" altLang="ko-KR" b="1" dirty="0" smtClean="0"/>
              <a:t>)</a:t>
            </a:r>
          </a:p>
          <a:p>
            <a:pPr marL="109728" indent="0">
              <a:buNone/>
            </a:pPr>
            <a:endParaRPr lang="en-US" altLang="ko-KR" b="1" dirty="0"/>
          </a:p>
          <a:p>
            <a:pPr marL="109728" indent="0">
              <a:buNone/>
            </a:pPr>
            <a:r>
              <a:rPr lang="en-US" altLang="ko-KR" dirty="0" smtClean="0"/>
              <a:t>- 2030</a:t>
            </a:r>
            <a:r>
              <a:rPr lang="ko-KR" altLang="en-US" dirty="0" smtClean="0"/>
              <a:t>년</a:t>
            </a:r>
            <a:r>
              <a:rPr lang="en-US" altLang="ko-KR" dirty="0" smtClean="0"/>
              <a:t> </a:t>
            </a:r>
          </a:p>
          <a:p>
            <a:pPr marL="109728" indent="0">
              <a:buNone/>
            </a:pPr>
            <a:r>
              <a:rPr lang="ko-KR" altLang="en-US" dirty="0" smtClean="0"/>
              <a:t>  태양광설비 목표  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b="1" dirty="0" smtClean="0"/>
              <a:t>87GW</a:t>
            </a:r>
          </a:p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en-US" altLang="ko-KR" sz="1600" dirty="0" smtClean="0"/>
              <a:t>▶</a:t>
            </a:r>
            <a:r>
              <a:rPr lang="en-US" altLang="ko-KR" dirty="0" smtClean="0"/>
              <a:t>~‘25</a:t>
            </a:r>
            <a:r>
              <a:rPr lang="ko-KR" altLang="en-US" dirty="0" smtClean="0"/>
              <a:t>년 </a:t>
            </a:r>
            <a:r>
              <a:rPr lang="en-US" altLang="ko-KR" b="1" dirty="0" smtClean="0"/>
              <a:t>30.8GW</a:t>
            </a:r>
          </a:p>
          <a:p>
            <a:pPr marL="109728" indent="0">
              <a:buNone/>
            </a:pPr>
            <a:endParaRPr lang="en-US" altLang="ko-KR" dirty="0" smtClean="0"/>
          </a:p>
          <a:p>
            <a:pPr marL="109728" indent="0">
              <a:buNone/>
            </a:pPr>
            <a:r>
              <a:rPr lang="en-US" altLang="ko-KR" sz="1600" dirty="0" smtClean="0"/>
              <a:t>▶</a:t>
            </a:r>
            <a:r>
              <a:rPr lang="en-US" altLang="ko-KR" dirty="0" smtClean="0"/>
              <a:t>‘26-30 </a:t>
            </a:r>
            <a:r>
              <a:rPr lang="ko-KR" altLang="en-US" dirty="0" smtClean="0"/>
              <a:t>신규설비</a:t>
            </a:r>
            <a:r>
              <a:rPr lang="en-US" altLang="ko-KR" dirty="0" smtClean="0"/>
              <a:t>    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b="1" dirty="0" smtClean="0"/>
              <a:t>56.2GW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122762" y="2249425"/>
            <a:ext cx="8459638" cy="4341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b="1" dirty="0" smtClean="0"/>
              <a:t>1. </a:t>
            </a:r>
            <a:r>
              <a:rPr lang="ko-KR" altLang="en-US" b="1" dirty="0" smtClean="0"/>
              <a:t>계통여유지역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초대형 태양광 프로젝트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 smtClean="0"/>
              <a:t>    : </a:t>
            </a:r>
            <a:r>
              <a:rPr lang="ko-KR" altLang="en-US" dirty="0" smtClean="0"/>
              <a:t>수도권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충청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강원권에 </a:t>
            </a:r>
            <a:r>
              <a:rPr lang="en-US" altLang="ko-KR" b="1" dirty="0" smtClean="0"/>
              <a:t>12GW</a:t>
            </a:r>
          </a:p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en-US" altLang="ko-KR" b="1" dirty="0" smtClean="0"/>
              <a:t>2. 4</a:t>
            </a:r>
            <a:r>
              <a:rPr lang="ko-KR" altLang="en-US" b="1" dirty="0" smtClean="0"/>
              <a:t>대 정책입지</a:t>
            </a:r>
            <a:endParaRPr lang="en-US" altLang="ko-KR" b="1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산단</a:t>
            </a:r>
            <a:r>
              <a:rPr lang="en-US" altLang="ko-KR" dirty="0" smtClean="0"/>
              <a:t>,</a:t>
            </a:r>
            <a:r>
              <a:rPr lang="ko-KR" altLang="en-US" dirty="0" smtClean="0"/>
              <a:t>공장지붕</a:t>
            </a:r>
            <a:r>
              <a:rPr lang="en-US" altLang="ko-KR" dirty="0" smtClean="0"/>
              <a:t>/ </a:t>
            </a:r>
            <a:r>
              <a:rPr lang="ko-KR" altLang="en-US" dirty="0" err="1" smtClean="0"/>
              <a:t>영농형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수상형</a:t>
            </a:r>
            <a:r>
              <a:rPr lang="en-US" altLang="ko-KR" dirty="0" smtClean="0"/>
              <a:t>/ </a:t>
            </a:r>
            <a:r>
              <a:rPr lang="ko-KR" altLang="en-US" dirty="0" smtClean="0"/>
              <a:t>도로</a:t>
            </a:r>
            <a:r>
              <a:rPr lang="en-US" altLang="ko-KR" dirty="0" smtClean="0"/>
              <a:t>,</a:t>
            </a:r>
            <a:r>
              <a:rPr lang="ko-KR" altLang="en-US" dirty="0" smtClean="0"/>
              <a:t>철도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농수로</a:t>
            </a:r>
            <a:r>
              <a:rPr lang="en-US" altLang="ko-KR" dirty="0" smtClean="0"/>
              <a:t>/ </a:t>
            </a:r>
            <a:r>
              <a:rPr lang="ko-KR" altLang="en-US" dirty="0" smtClean="0"/>
              <a:t>학교</a:t>
            </a:r>
            <a:r>
              <a:rPr lang="en-US" altLang="ko-KR" dirty="0" smtClean="0"/>
              <a:t>,</a:t>
            </a:r>
            <a:r>
              <a:rPr lang="ko-KR" altLang="en-US" dirty="0" smtClean="0"/>
              <a:t>주차장</a:t>
            </a:r>
            <a:r>
              <a:rPr lang="en-US" altLang="ko-KR" dirty="0" smtClean="0"/>
              <a:t>,</a:t>
            </a:r>
            <a:r>
              <a:rPr lang="ko-KR" altLang="en-US" dirty="0" smtClean="0"/>
              <a:t>시장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     37GW</a:t>
            </a:r>
          </a:p>
          <a:p>
            <a:pPr marL="109728" indent="0">
              <a:buNone/>
            </a:pPr>
            <a:endParaRPr lang="en-US" altLang="ko-KR" dirty="0"/>
          </a:p>
          <a:p>
            <a:pPr marL="109728" indent="0">
              <a:buNone/>
            </a:pPr>
            <a:r>
              <a:rPr lang="en-US" altLang="ko-KR" b="1" dirty="0" smtClean="0"/>
              <a:t>3. </a:t>
            </a:r>
            <a:r>
              <a:rPr lang="ko-KR" altLang="en-US" b="1" dirty="0" smtClean="0"/>
              <a:t>기타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유휴공간</a:t>
            </a:r>
            <a:endParaRPr lang="en-US" altLang="ko-KR" b="1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: </a:t>
            </a:r>
            <a:r>
              <a:rPr lang="ko-KR" altLang="en-US" dirty="0" smtClean="0"/>
              <a:t>환경기초시설 등</a:t>
            </a:r>
            <a:r>
              <a:rPr lang="en-US" altLang="ko-KR" dirty="0" smtClean="0"/>
              <a:t>  </a:t>
            </a:r>
            <a:r>
              <a:rPr lang="en-US" altLang="ko-KR" b="1" dirty="0" smtClean="0"/>
              <a:t>7.2GW</a:t>
            </a:r>
          </a:p>
          <a:p>
            <a:pPr marL="109728" indent="0">
              <a:buNone/>
            </a:pPr>
            <a:r>
              <a:rPr lang="en-US" altLang="ko-KR" dirty="0" smtClean="0"/>
              <a:t>--------------------------------------------------------------</a:t>
            </a:r>
          </a:p>
          <a:p>
            <a:pPr marL="109728" indent="0">
              <a:buNone/>
            </a:pPr>
            <a:r>
              <a:rPr lang="en-US" altLang="ko-KR" b="1" dirty="0" smtClean="0">
                <a:ea typeface="맑은 고딕" panose="020B0503020000020004" pitchFamily="50" charset="-127"/>
              </a:rPr>
              <a:t>◆ </a:t>
            </a:r>
            <a:r>
              <a:rPr lang="ko-KR" altLang="en-US" b="1" dirty="0" smtClean="0">
                <a:ea typeface="맑은 고딕" panose="020B0503020000020004" pitchFamily="50" charset="-127"/>
              </a:rPr>
              <a:t>농어촌 햇빛소득마을</a:t>
            </a:r>
            <a:r>
              <a:rPr lang="en-US" altLang="ko-KR" b="1" dirty="0"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ea typeface="맑은 고딕" panose="020B0503020000020004" pitchFamily="50" charset="-127"/>
              </a:rPr>
              <a:t>2,500</a:t>
            </a:r>
            <a:r>
              <a:rPr lang="ko-KR" altLang="en-US" b="1" dirty="0" smtClean="0">
                <a:ea typeface="맑은 고딕" panose="020B0503020000020004" pitchFamily="50" charset="-127"/>
              </a:rPr>
              <a:t>개 </a:t>
            </a:r>
            <a:r>
              <a:rPr lang="en-US" altLang="ko-KR" b="1" dirty="0" smtClean="0">
                <a:ea typeface="맑은 고딕" panose="020B0503020000020004" pitchFamily="50" charset="-127"/>
              </a:rPr>
              <a:t>: 2~3GW </a:t>
            </a:r>
            <a:r>
              <a:rPr lang="ko-KR" altLang="en-US" b="1" dirty="0" smtClean="0">
                <a:ea typeface="맑은 고딕" panose="020B0503020000020004" pitchFamily="50" charset="-127"/>
              </a:rPr>
              <a:t>예상</a:t>
            </a:r>
            <a:r>
              <a:rPr lang="en-US" altLang="ko-KR" sz="1800" b="1" dirty="0" smtClean="0">
                <a:ea typeface="맑은 고딕" panose="020B0503020000020004" pitchFamily="50" charset="-127"/>
              </a:rPr>
              <a:t>(30</a:t>
            </a:r>
            <a:r>
              <a:rPr lang="ko-KR" altLang="en-US" sz="1800" b="1" dirty="0" smtClean="0">
                <a:ea typeface="맑은 고딕" panose="020B0503020000020004" pitchFamily="50" charset="-127"/>
              </a:rPr>
              <a:t>년 목표의 </a:t>
            </a:r>
            <a:r>
              <a:rPr lang="en-US" altLang="ko-KR" sz="1800" b="1" dirty="0" smtClean="0">
                <a:ea typeface="맑은 고딕" panose="020B0503020000020004" pitchFamily="50" charset="-127"/>
              </a:rPr>
              <a:t>4-</a:t>
            </a:r>
            <a:r>
              <a:rPr lang="ko-KR" altLang="en-US" sz="1800" b="1" dirty="0" smtClean="0">
                <a:ea typeface="맑은 고딕" panose="020B0503020000020004" pitchFamily="50" charset="-127"/>
              </a:rPr>
              <a:t> </a:t>
            </a:r>
            <a:r>
              <a:rPr lang="en-US" altLang="ko-KR" sz="1800" b="1" dirty="0" smtClean="0">
                <a:ea typeface="맑은 고딕" panose="020B0503020000020004" pitchFamily="50" charset="-127"/>
              </a:rPr>
              <a:t>5% </a:t>
            </a:r>
            <a:r>
              <a:rPr lang="ko-KR" altLang="en-US" sz="1800" b="1" dirty="0" smtClean="0">
                <a:ea typeface="맑은 고딕" panose="020B0503020000020004" pitchFamily="50" charset="-127"/>
              </a:rPr>
              <a:t>수준</a:t>
            </a:r>
            <a:r>
              <a:rPr lang="en-US" altLang="ko-KR" sz="1800" b="1" dirty="0" smtClean="0">
                <a:ea typeface="맑은 고딕" panose="020B0503020000020004" pitchFamily="50" charset="-127"/>
              </a:rPr>
              <a:t>)</a:t>
            </a:r>
          </a:p>
          <a:p>
            <a:pPr marL="109728" indent="0">
              <a:buNone/>
            </a:pPr>
            <a:r>
              <a:rPr lang="ko-KR" altLang="ko-KR" b="1" dirty="0" smtClean="0">
                <a:ea typeface="맑은 고딕" panose="020B0503020000020004" pitchFamily="50" charset="-127"/>
              </a:rPr>
              <a:t>◆</a:t>
            </a:r>
            <a:r>
              <a:rPr lang="en-US" altLang="ko-KR" b="1" dirty="0" smtClean="0"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ea typeface="맑은 고딕" panose="020B0503020000020004" pitchFamily="50" charset="-127"/>
              </a:rPr>
              <a:t>도시 유휴부지 최대 발굴</a:t>
            </a:r>
            <a:r>
              <a:rPr lang="en-US" altLang="ko-KR" b="1" dirty="0" smtClean="0">
                <a:ea typeface="맑은 고딕" panose="020B0503020000020004" pitchFamily="50" charset="-127"/>
              </a:rPr>
              <a:t>+ </a:t>
            </a:r>
            <a:r>
              <a:rPr lang="ko-KR" altLang="en-US" b="1" dirty="0" smtClean="0">
                <a:ea typeface="맑은 고딕" panose="020B0503020000020004" pitchFamily="50" charset="-127"/>
              </a:rPr>
              <a:t>시민발전협동조합</a:t>
            </a:r>
            <a:r>
              <a:rPr lang="en-US" altLang="ko-KR" b="1" dirty="0" smtClean="0">
                <a:ea typeface="맑은 고딕" panose="020B0503020000020004" pitchFamily="50" charset="-127"/>
              </a:rPr>
              <a:t>, </a:t>
            </a:r>
            <a:r>
              <a:rPr lang="ko-KR" altLang="en-US" b="1" dirty="0" smtClean="0">
                <a:ea typeface="맑은 고딕" panose="020B0503020000020004" pitchFamily="50" charset="-127"/>
              </a:rPr>
              <a:t>초대형사업 참여 절실</a:t>
            </a:r>
            <a:endParaRPr lang="en-US" altLang="ko-KR" b="1" dirty="0" smtClean="0"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07366" y="2249425"/>
            <a:ext cx="2329132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114136" y="2249425"/>
            <a:ext cx="8468264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854015" y="2993366"/>
            <a:ext cx="20703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3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5276" y="653061"/>
            <a:ext cx="10972800" cy="10668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1-3  </a:t>
            </a:r>
            <a:r>
              <a:rPr lang="ko-KR" altLang="en-US" sz="3600" b="1" dirty="0" smtClean="0"/>
              <a:t>도시지역 재생에너지 자급률 끌어올려야</a:t>
            </a:r>
            <a:endParaRPr lang="ko-KR" altLang="en-US" sz="3600" b="1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004545"/>
              </p:ext>
            </p:extLst>
          </p:nvPr>
        </p:nvGraphicFramePr>
        <p:xfrm>
          <a:off x="603850" y="2225617"/>
          <a:ext cx="5037826" cy="4229553"/>
        </p:xfrm>
        <a:graphic>
          <a:graphicData uri="http://schemas.openxmlformats.org/drawingml/2006/table">
            <a:tbl>
              <a:tblPr/>
              <a:tblGrid>
                <a:gridCol w="422694"/>
                <a:gridCol w="1406105"/>
                <a:gridCol w="1492370"/>
                <a:gridCol w="1716657"/>
              </a:tblGrid>
              <a:tr h="8218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순위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광역자치단체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전체 </a:t>
                      </a:r>
                      <a:r>
                        <a:rPr lang="ko-KR" altLang="en-US" sz="1600" b="1" dirty="0" err="1" smtClean="0"/>
                        <a:t>전력자립률</a:t>
                      </a:r>
                      <a:r>
                        <a:rPr lang="en-US" altLang="ko-KR" sz="1600" b="1" dirty="0"/>
                        <a:t>(%)</a:t>
                      </a:r>
                      <a:endParaRPr lang="ko-KR" altLang="en-US" sz="1600" b="1" dirty="0"/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재생에너지 자급률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FF0000"/>
                          </a:solidFill>
                        </a:rPr>
                        <a:t>순위</a:t>
                      </a:r>
                      <a:r>
                        <a:rPr lang="en-US" altLang="ko-KR" sz="1600" b="1" dirty="0" smtClean="0"/>
                        <a:t>/%)</a:t>
                      </a:r>
                      <a:endParaRPr lang="ko-KR" altLang="en-US" sz="1600" b="1" dirty="0"/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/>
                        <a:t>경북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262.6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1600" b="1" dirty="0" smtClean="0"/>
                        <a:t>  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21.2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전남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208.2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3  </a:t>
                      </a:r>
                      <a:r>
                        <a:rPr lang="en-US" sz="1600" b="1" dirty="0" smtClean="0"/>
                        <a:t>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40.6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인천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180.6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r>
                        <a:rPr lang="en-US" sz="1600" b="1" dirty="0" smtClean="0"/>
                        <a:t>     /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1.8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충남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180.5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6  </a:t>
                      </a:r>
                      <a:r>
                        <a:rPr lang="en-US" sz="1600" b="1" dirty="0" smtClean="0"/>
                        <a:t> 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15.2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강원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172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r>
                        <a:rPr lang="en-US" sz="1600" b="1" dirty="0" smtClean="0"/>
                        <a:t>  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23.1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제주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100.2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sz="1600" b="1" dirty="0" smtClean="0"/>
                        <a:t>  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56.7</a:t>
                      </a:r>
                      <a:r>
                        <a:rPr lang="en-US" sz="1600" b="1" dirty="0" smtClean="0"/>
                        <a:t>    </a:t>
                      </a:r>
                      <a:endParaRPr lang="en-US" sz="1600" b="1" dirty="0"/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전북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92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r>
                        <a:rPr lang="en-US" sz="1600" b="1" dirty="0" smtClean="0"/>
                        <a:t>      /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45.4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519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/>
                        <a:t>8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/>
                        <a:t>경남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85.5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lang="en-US" sz="1600" b="1" dirty="0" smtClean="0"/>
                        <a:t>     /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9.5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297837"/>
              </p:ext>
            </p:extLst>
          </p:nvPr>
        </p:nvGraphicFramePr>
        <p:xfrm>
          <a:off x="5822828" y="2236921"/>
          <a:ext cx="4615133" cy="3833622"/>
        </p:xfrm>
        <a:graphic>
          <a:graphicData uri="http://schemas.openxmlformats.org/drawingml/2006/table">
            <a:tbl>
              <a:tblPr/>
              <a:tblGrid>
                <a:gridCol w="439948"/>
                <a:gridCol w="923026"/>
                <a:gridCol w="1233577"/>
                <a:gridCol w="2018582"/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울산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82.1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/     2.9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세종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70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7 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/   11.3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11   </a:t>
                      </a:r>
                      <a:r>
                        <a:rPr lang="en-US" sz="16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sz="1600" b="1" kern="0" spc="0" baseline="0" dirty="0" smtClean="0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16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2.9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충북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25.6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8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/   10.2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22.4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/   1.4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18.5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sz="1600" b="1" kern="0" spc="0" baseline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2.2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11.9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en-US" sz="1600" b="1" kern="0" spc="0" baseline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sz="1600" b="1" kern="0" spc="0" baseline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4.1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/      0.6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19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     </a:t>
                      </a:r>
                      <a:r>
                        <a:rPr lang="en-US" sz="1600" b="1" kern="0" spc="0" dirty="0" smtClean="0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1600" b="1" kern="0" spc="0" dirty="0" smtClean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sz="1600" b="1" kern="0" spc="0" dirty="0" smtClean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0.4</a:t>
                      </a:r>
                      <a:endParaRPr lang="en-US" sz="16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5788323" y="2236922"/>
            <a:ext cx="4649638" cy="3833621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03850" y="2225616"/>
            <a:ext cx="5037826" cy="4229553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788323" y="5928961"/>
            <a:ext cx="464963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  <a:tabLst>
                <a:tab pos="3106420" algn="l"/>
              </a:tabLst>
            </a:pPr>
            <a:r>
              <a:rPr lang="ko-KR" altLang="en-US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출처</a:t>
            </a:r>
            <a:r>
              <a:rPr lang="en-US" altLang="ko-KR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그린피스</a:t>
            </a:r>
            <a:r>
              <a:rPr lang="en-US" altLang="ko-KR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·</a:t>
            </a:r>
            <a:r>
              <a:rPr lang="ko-KR" altLang="en-US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에너지전환포럼 공동 분석 자료 </a:t>
            </a:r>
            <a:r>
              <a:rPr lang="en-US" altLang="ko-KR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(2026</a:t>
            </a:r>
            <a:r>
              <a:rPr lang="ko-KR" altLang="en-US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발표</a:t>
            </a:r>
            <a:r>
              <a:rPr lang="en-US" altLang="ko-KR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/</a:t>
            </a:r>
            <a:r>
              <a:rPr lang="ko-KR" altLang="en-US" sz="13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1300" b="1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  <a:tabLst>
                <a:tab pos="3106420" algn="l"/>
              </a:tabLst>
            </a:pPr>
            <a:r>
              <a:rPr lang="ko-KR" altLang="en-US" sz="1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한국전력공사 전력 판매 통계 및 한국 에너지공단 </a:t>
            </a:r>
            <a:r>
              <a:rPr lang="ko-KR" altLang="en-US" sz="1000" b="1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신재생에너지</a:t>
            </a:r>
            <a:r>
              <a:rPr lang="ko-KR" altLang="en-US" sz="1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보급 통계 기반</a:t>
            </a:r>
            <a:r>
              <a:rPr lang="en-US" altLang="ko-KR" sz="1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endParaRPr lang="ko-KR" altLang="en-US" sz="10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089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763438"/>
            <a:ext cx="10972800" cy="1066800"/>
          </a:xfrm>
        </p:spPr>
        <p:txBody>
          <a:bodyPr rtlCol="0">
            <a:normAutofit/>
          </a:bodyPr>
          <a:lstStyle/>
          <a:p>
            <a:pPr marL="109728"/>
            <a:r>
              <a:rPr lang="en-US" altLang="ko-KR" sz="3200" b="1" dirty="0" smtClean="0"/>
              <a:t>2.</a:t>
            </a:r>
            <a:r>
              <a:rPr lang="en-US" altLang="ko-KR" sz="3200" b="1" dirty="0"/>
              <a:t> ‘</a:t>
            </a:r>
            <a:r>
              <a:rPr lang="ko-KR" altLang="en-US" sz="3200" b="1" dirty="0"/>
              <a:t>도시형 에너지전환마을</a:t>
            </a:r>
            <a:r>
              <a:rPr lang="en-US" altLang="ko-KR" sz="3200" b="1" dirty="0"/>
              <a:t>’ </a:t>
            </a:r>
            <a:r>
              <a:rPr lang="ko-KR" altLang="en-US" sz="3200" b="1" dirty="0"/>
              <a:t>활성화의 최대 난점</a:t>
            </a:r>
            <a:r>
              <a:rPr lang="en-US" altLang="ko-KR" sz="3200" b="1" dirty="0"/>
              <a:t> </a:t>
            </a:r>
            <a:br>
              <a:rPr lang="en-US" altLang="ko-KR" sz="3200" b="1" dirty="0"/>
            </a:br>
            <a:r>
              <a:rPr lang="en-US" altLang="ko-KR" sz="3200" b="1" dirty="0"/>
              <a:t>    - ‘</a:t>
            </a:r>
            <a:r>
              <a:rPr lang="ko-KR" altLang="en-US" sz="3200" b="1" dirty="0" err="1"/>
              <a:t>부지난</a:t>
            </a:r>
            <a:r>
              <a:rPr lang="en-US" altLang="ko-KR" sz="3200" b="1" dirty="0"/>
              <a:t>’</a:t>
            </a:r>
            <a:r>
              <a:rPr lang="ko-KR" altLang="en-US" sz="3200" b="1" dirty="0"/>
              <a:t> 해결방안 찾기</a:t>
            </a:r>
            <a:endParaRPr lang="en-US" altLang="ko-KR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rtlCol="0"/>
          <a:lstStyle/>
          <a:p>
            <a:pPr marL="109728" indent="0" rtl="0">
              <a:buNone/>
            </a:pPr>
            <a:endParaRPr lang="en-US" altLang="ko-KR" dirty="0" smtClean="0"/>
          </a:p>
          <a:p>
            <a:pPr marL="109728" indent="0" rtl="0">
              <a:buNone/>
            </a:pPr>
            <a:r>
              <a:rPr lang="en-US" altLang="ko-KR" b="1" dirty="0" smtClean="0"/>
              <a:t>1. </a:t>
            </a:r>
            <a:r>
              <a:rPr lang="ko-KR" altLang="en-US" b="1" dirty="0" smtClean="0"/>
              <a:t>공공유휴부지 한계 불구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전수조사 시급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b="1" dirty="0"/>
          </a:p>
          <a:p>
            <a:pPr marL="109728" indent="0" rtl="0">
              <a:buNone/>
            </a:pPr>
            <a:r>
              <a:rPr lang="en-US" altLang="ko-KR" b="1" dirty="0" smtClean="0"/>
              <a:t>2. </a:t>
            </a:r>
            <a:r>
              <a:rPr lang="ko-KR" altLang="en-US" b="1" dirty="0" smtClean="0"/>
              <a:t>민간부지 적극 활용하기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b="1" dirty="0"/>
          </a:p>
          <a:p>
            <a:pPr marL="109728" indent="0" rtl="0">
              <a:buNone/>
            </a:pPr>
            <a:r>
              <a:rPr lang="en-US" altLang="ko-KR" b="1" dirty="0" smtClean="0"/>
              <a:t>3. </a:t>
            </a:r>
            <a:r>
              <a:rPr lang="ko-KR" altLang="en-US" b="1" dirty="0" smtClean="0"/>
              <a:t>도시민 </a:t>
            </a:r>
            <a:r>
              <a:rPr lang="en-US" altLang="ko-KR" b="1" dirty="0" smtClean="0"/>
              <a:t>+ </a:t>
            </a:r>
            <a:r>
              <a:rPr lang="ko-KR" altLang="en-US" b="1" dirty="0" smtClean="0"/>
              <a:t>도시기반 시민발전협동조합</a:t>
            </a:r>
            <a:r>
              <a:rPr lang="en-US" altLang="ko-KR" b="1" dirty="0" smtClean="0"/>
              <a:t>, </a:t>
            </a:r>
          </a:p>
          <a:p>
            <a:pPr marL="109728" indent="0" rtl="0">
              <a:buNone/>
            </a:pPr>
            <a:r>
              <a:rPr lang="en-US" altLang="ko-KR" b="1" dirty="0" smtClean="0"/>
              <a:t>   </a:t>
            </a:r>
            <a:r>
              <a:rPr lang="ko-KR" altLang="en-US" b="1" dirty="0" smtClean="0"/>
              <a:t>초대형 태양광사업에 주체로 참여할 수 있어야</a:t>
            </a:r>
            <a:endParaRPr lang="en-US" altLang="ko-KR" b="1" dirty="0" smtClean="0"/>
          </a:p>
          <a:p>
            <a:pPr marL="624078" indent="-514350" rtl="0">
              <a:buAutoNum type="arabicPeriod"/>
            </a:pPr>
            <a:endParaRPr lang="en-US" altLang="ko-KR" dirty="0"/>
          </a:p>
          <a:p>
            <a:pPr marL="624078" indent="-514350" rtl="0">
              <a:buAutoNum type="arabicPeriod"/>
            </a:pP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609600" y="2234242"/>
            <a:ext cx="10972800" cy="43477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0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703054"/>
            <a:ext cx="10972800" cy="1066800"/>
          </a:xfrm>
        </p:spPr>
        <p:txBody>
          <a:bodyPr rtlCol="0">
            <a:normAutofit/>
          </a:bodyPr>
          <a:lstStyle/>
          <a:p>
            <a:pPr rtl="0"/>
            <a:r>
              <a:rPr lang="en-US" altLang="ko-KR" sz="3200" b="1" dirty="0" smtClean="0"/>
              <a:t>2-1  </a:t>
            </a:r>
            <a:r>
              <a:rPr lang="ko-KR" altLang="en-US" sz="3200" b="1" dirty="0" smtClean="0"/>
              <a:t>공공유휴부지 한계 불구</a:t>
            </a:r>
            <a:r>
              <a:rPr lang="en-US" altLang="ko-KR" sz="3200" b="1" dirty="0" smtClean="0"/>
              <a:t>,</a:t>
            </a:r>
            <a:r>
              <a:rPr lang="ko-KR" altLang="en-US" sz="3200" b="1" dirty="0" smtClean="0"/>
              <a:t> 전수조사 시급</a:t>
            </a:r>
            <a:endParaRPr lang="ko-KR" altLang="en-US" sz="3200" b="1" dirty="0"/>
          </a:p>
        </p:txBody>
      </p:sp>
      <p:sp>
        <p:nvSpPr>
          <p:cNvPr id="4" name="텍스트 개체 틀 3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marL="109728" indent="0">
              <a:buNone/>
            </a:pPr>
            <a:endParaRPr lang="en-US" altLang="ko-KR" b="1" dirty="0" smtClean="0"/>
          </a:p>
          <a:p>
            <a:pPr marL="109728" indent="0">
              <a:buNone/>
            </a:pPr>
            <a:r>
              <a:rPr lang="ko-KR" altLang="en-US" sz="2200" b="1" dirty="0" smtClean="0"/>
              <a:t>광주</a:t>
            </a:r>
            <a:r>
              <a:rPr lang="en-US" altLang="ko-KR" sz="2200" b="1" dirty="0" smtClean="0"/>
              <a:t>, </a:t>
            </a:r>
            <a:r>
              <a:rPr lang="ko-KR" altLang="en-US" sz="2200" b="1" dirty="0" smtClean="0"/>
              <a:t>제</a:t>
            </a:r>
            <a:r>
              <a:rPr lang="en-US" altLang="ko-KR" sz="2200" b="1" dirty="0" smtClean="0"/>
              <a:t>1</a:t>
            </a:r>
            <a:r>
              <a:rPr lang="ko-KR" altLang="en-US" sz="2200" b="1" dirty="0" smtClean="0"/>
              <a:t>차 탄소중립녹색성장기본계획</a:t>
            </a:r>
            <a:endParaRPr lang="en-US" altLang="ko-KR" sz="2200" b="1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목표 </a:t>
            </a:r>
            <a:r>
              <a:rPr lang="en-US" altLang="ko-KR" dirty="0" smtClean="0"/>
              <a:t>: 2045</a:t>
            </a:r>
            <a:r>
              <a:rPr lang="ko-KR" altLang="en-US" dirty="0" smtClean="0"/>
              <a:t>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광주 </a:t>
            </a:r>
            <a:r>
              <a:rPr lang="en-US" altLang="ko-KR" dirty="0" smtClean="0"/>
              <a:t>RE100 </a:t>
            </a:r>
            <a:r>
              <a:rPr lang="ko-KR" altLang="en-US" dirty="0" smtClean="0"/>
              <a:t>실현</a:t>
            </a:r>
            <a:endParaRPr lang="en-US" altLang="ko-KR" dirty="0" smtClean="0"/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▶ </a:t>
            </a:r>
            <a:r>
              <a:rPr lang="ko-KR" altLang="en-US" dirty="0" smtClean="0"/>
              <a:t>자체 전력생산              </a:t>
            </a:r>
            <a:r>
              <a:rPr lang="en-US" altLang="ko-KR" dirty="0" smtClean="0"/>
              <a:t>51%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(</a:t>
            </a:r>
            <a:r>
              <a:rPr lang="ko-KR" altLang="en-US" b="1" dirty="0" smtClean="0"/>
              <a:t>태양광 </a:t>
            </a:r>
            <a:r>
              <a:rPr lang="en-US" altLang="ko-KR" b="1" dirty="0" smtClean="0"/>
              <a:t>19%, </a:t>
            </a:r>
            <a:r>
              <a:rPr lang="ko-KR" altLang="en-US" dirty="0" smtClean="0"/>
              <a:t>수소연료전지 </a:t>
            </a:r>
            <a:r>
              <a:rPr lang="en-US" altLang="ko-KR" dirty="0" smtClean="0"/>
              <a:t>32%)</a:t>
            </a:r>
          </a:p>
          <a:p>
            <a:pPr marL="109728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▶ </a:t>
            </a:r>
            <a:r>
              <a:rPr lang="ko-KR" altLang="en-US" dirty="0" smtClean="0"/>
              <a:t>초광역 재생에너지 도입  </a:t>
            </a:r>
            <a:r>
              <a:rPr lang="en-US" altLang="ko-KR" dirty="0" smtClean="0"/>
              <a:t>49%</a:t>
            </a:r>
          </a:p>
          <a:p>
            <a:pPr marL="109728" indent="0">
              <a:buNone/>
            </a:pPr>
            <a:endParaRPr lang="en-US" altLang="ko-KR" dirty="0"/>
          </a:p>
          <a:p>
            <a:pPr>
              <a:buFontTx/>
              <a:buChar char="-"/>
            </a:pPr>
            <a:r>
              <a:rPr lang="en-US" altLang="ko-KR" b="1" dirty="0" smtClean="0"/>
              <a:t>2045</a:t>
            </a:r>
            <a:r>
              <a:rPr lang="ko-KR" altLang="en-US" b="1" dirty="0" smtClean="0"/>
              <a:t>년까지 자체 태양광 설비   </a:t>
            </a:r>
            <a:r>
              <a:rPr lang="en-US" altLang="ko-KR" b="1" dirty="0" smtClean="0"/>
              <a:t>1.2GW </a:t>
            </a:r>
            <a:r>
              <a:rPr lang="ko-KR" altLang="en-US" b="1" dirty="0" smtClean="0"/>
              <a:t>要</a:t>
            </a:r>
            <a:endParaRPr lang="en-US" altLang="ko-KR" b="1" dirty="0" smtClean="0"/>
          </a:p>
          <a:p>
            <a:pPr marL="109728" indent="0">
              <a:buNone/>
            </a:pPr>
            <a:r>
              <a:rPr lang="en-US" altLang="ko-KR" b="1" dirty="0" smtClean="0"/>
              <a:t>   2025</a:t>
            </a:r>
            <a:r>
              <a:rPr lang="ko-KR" altLang="en-US" b="1" dirty="0" smtClean="0"/>
              <a:t>년 말 누적 태양광설비      </a:t>
            </a:r>
            <a:r>
              <a:rPr lang="en-US" altLang="ko-KR" b="1" dirty="0" smtClean="0"/>
              <a:t>0.373GW</a:t>
            </a:r>
          </a:p>
          <a:p>
            <a:pPr marL="109728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  </a:t>
            </a:r>
            <a:r>
              <a:rPr lang="ko-KR" altLang="en-US" b="1" dirty="0" smtClean="0"/>
              <a:t>공공부지 태양광 </a:t>
            </a:r>
            <a:r>
              <a:rPr lang="ko-KR" altLang="en-US" b="1" dirty="0" err="1" smtClean="0"/>
              <a:t>잠재량</a:t>
            </a:r>
            <a:r>
              <a:rPr lang="ko-KR" altLang="en-US" b="1" dirty="0" smtClean="0"/>
              <a:t>           </a:t>
            </a:r>
            <a:r>
              <a:rPr lang="en-US" altLang="ko-KR" b="1" dirty="0" smtClean="0"/>
              <a:t>0.247GW</a:t>
            </a:r>
          </a:p>
          <a:p>
            <a:pPr marL="109728" indent="0">
              <a:buNone/>
            </a:pPr>
            <a:r>
              <a:rPr lang="en-US" altLang="ko-KR" dirty="0" smtClean="0"/>
              <a:t>     </a:t>
            </a:r>
            <a:r>
              <a:rPr lang="ko-KR" altLang="en-US" sz="2200" b="1" dirty="0" smtClean="0">
                <a:solidFill>
                  <a:srgbClr val="0070C0"/>
                </a:solidFill>
              </a:rPr>
              <a:t>공공부지</a:t>
            </a:r>
            <a:r>
              <a:rPr lang="en-US" altLang="ko-KR" sz="22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200" b="1" dirty="0" smtClean="0">
                <a:solidFill>
                  <a:srgbClr val="0070C0"/>
                </a:solidFill>
              </a:rPr>
              <a:t>목표 대비 </a:t>
            </a:r>
            <a:r>
              <a:rPr lang="en-US" altLang="ko-KR" sz="2200" b="1" dirty="0" smtClean="0">
                <a:solidFill>
                  <a:srgbClr val="0070C0"/>
                </a:solidFill>
              </a:rPr>
              <a:t>30% </a:t>
            </a:r>
            <a:r>
              <a:rPr lang="ko-KR" altLang="en-US" sz="2200" b="1" smtClean="0">
                <a:solidFill>
                  <a:srgbClr val="0070C0"/>
                </a:solidFill>
              </a:rPr>
              <a:t>수준 그쳐</a:t>
            </a:r>
            <a:endParaRPr lang="en-US" altLang="ko-KR" sz="2200" b="1" dirty="0">
              <a:solidFill>
                <a:srgbClr val="0070C0"/>
              </a:solidFill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marL="109728" indent="0" rtl="0">
              <a:buNone/>
            </a:pPr>
            <a:endParaRPr lang="en-US" altLang="ko-KR" dirty="0" smtClean="0"/>
          </a:p>
          <a:p>
            <a:pPr marL="109728" indent="0" rtl="0">
              <a:buNone/>
            </a:pPr>
            <a:r>
              <a:rPr lang="ko-KR" altLang="en-US" sz="2200" b="1" dirty="0" smtClean="0"/>
              <a:t>경기도</a:t>
            </a:r>
            <a:r>
              <a:rPr lang="en-US" altLang="ko-KR" sz="2200" b="1" dirty="0" smtClean="0"/>
              <a:t>, </a:t>
            </a:r>
            <a:r>
              <a:rPr lang="ko-KR" altLang="en-US" sz="2200" b="1" dirty="0" smtClean="0"/>
              <a:t>공공부지 전수조사</a:t>
            </a:r>
            <a:endParaRPr lang="en-US" altLang="ko-KR" sz="2200" b="1" dirty="0" smtClean="0"/>
          </a:p>
          <a:p>
            <a:pPr marL="109728" indent="0" rtl="0">
              <a:buNone/>
            </a:pPr>
            <a:endParaRPr lang="en-US" altLang="ko-KR" b="1" dirty="0" smtClean="0"/>
          </a:p>
          <a:p>
            <a:pPr marL="109728" indent="0" rtl="0">
              <a:buNone/>
            </a:pPr>
            <a:r>
              <a:rPr lang="en-US" altLang="ko-KR" sz="2200" dirty="0" smtClean="0"/>
              <a:t>- </a:t>
            </a:r>
            <a:r>
              <a:rPr lang="ko-KR" altLang="en-US" sz="2200" dirty="0" smtClean="0"/>
              <a:t>공유부지 </a:t>
            </a:r>
            <a:r>
              <a:rPr lang="ko-KR" altLang="en-US" sz="2200" b="1" dirty="0" smtClean="0"/>
              <a:t>약 </a:t>
            </a:r>
            <a:r>
              <a:rPr lang="en-US" altLang="ko-KR" sz="2200" b="1" dirty="0" smtClean="0"/>
              <a:t>52</a:t>
            </a:r>
            <a:r>
              <a:rPr lang="ko-KR" altLang="en-US" sz="2200" b="1" dirty="0" smtClean="0"/>
              <a:t>만개</a:t>
            </a:r>
            <a:r>
              <a:rPr lang="en-US" altLang="ko-KR" sz="2200" dirty="0" smtClean="0"/>
              <a:t>,</a:t>
            </a:r>
          </a:p>
          <a:p>
            <a:pPr marL="109728" indent="0" rtl="0">
              <a:buNone/>
            </a:pPr>
            <a:r>
              <a:rPr lang="en-US" altLang="ko-KR" sz="2200" dirty="0" smtClean="0"/>
              <a:t>- </a:t>
            </a:r>
            <a:r>
              <a:rPr lang="ko-KR" altLang="en-US" sz="2200" dirty="0" smtClean="0"/>
              <a:t>태양광 설비 가능부지 </a:t>
            </a:r>
            <a:r>
              <a:rPr lang="en-US" altLang="ko-KR" sz="2200" b="1" dirty="0" smtClean="0"/>
              <a:t>21</a:t>
            </a:r>
            <a:r>
              <a:rPr lang="ko-KR" altLang="en-US" sz="2200" b="1" dirty="0" smtClean="0"/>
              <a:t>만개 도출</a:t>
            </a:r>
            <a:endParaRPr lang="en-US" altLang="ko-KR" sz="2200" b="1" dirty="0" smtClean="0"/>
          </a:p>
          <a:p>
            <a:pPr rtl="0">
              <a:buFontTx/>
              <a:buChar char="-"/>
            </a:pPr>
            <a:endParaRPr lang="en-US" altLang="ko-KR" b="1" dirty="0" smtClean="0"/>
          </a:p>
          <a:p>
            <a:pPr marL="109728" indent="0" rtl="0">
              <a:buNone/>
            </a:pPr>
            <a:r>
              <a:rPr lang="en-US" altLang="ko-KR" sz="2200" dirty="0" smtClean="0"/>
              <a:t>    </a:t>
            </a:r>
            <a:r>
              <a:rPr lang="ko-KR" altLang="en-US" sz="2200" dirty="0" smtClean="0"/>
              <a:t>위성지도 분석</a:t>
            </a:r>
            <a:r>
              <a:rPr lang="en-US" altLang="ko-KR" sz="2200" dirty="0" smtClean="0"/>
              <a:t>,  </a:t>
            </a:r>
            <a:r>
              <a:rPr lang="en-US" altLang="ko-KR" sz="2200" b="1" dirty="0" smtClean="0"/>
              <a:t>1,600</a:t>
            </a:r>
            <a:r>
              <a:rPr lang="ko-KR" altLang="en-US" sz="2200" b="1" dirty="0" smtClean="0"/>
              <a:t>개 후보지 발굴</a:t>
            </a:r>
            <a:endParaRPr lang="en-US" altLang="ko-KR" sz="2200" b="1" dirty="0" smtClean="0"/>
          </a:p>
          <a:p>
            <a:pPr marL="109728" indent="0" rtl="0">
              <a:buNone/>
            </a:pPr>
            <a:endParaRPr lang="en-US" altLang="ko-KR" dirty="0" smtClean="0"/>
          </a:p>
          <a:p>
            <a:pPr marL="109728" indent="0" rtl="0">
              <a:buNone/>
            </a:pPr>
            <a:r>
              <a:rPr lang="en-US" altLang="ko-KR" dirty="0" smtClean="0"/>
              <a:t>     </a:t>
            </a:r>
            <a:r>
              <a:rPr lang="ko-KR" altLang="en-US" sz="2200" dirty="0" smtClean="0"/>
              <a:t>현장조사</a:t>
            </a:r>
            <a:r>
              <a:rPr lang="en-US" altLang="ko-KR" sz="2200" dirty="0" smtClean="0"/>
              <a:t>, </a:t>
            </a:r>
            <a:r>
              <a:rPr lang="ko-KR" altLang="en-US" sz="2200" b="1" u="sng" dirty="0" smtClean="0"/>
              <a:t>최종 </a:t>
            </a:r>
            <a:r>
              <a:rPr lang="en-US" altLang="ko-KR" sz="2200" b="1" u="sng" dirty="0" smtClean="0"/>
              <a:t>600</a:t>
            </a:r>
            <a:r>
              <a:rPr lang="ko-KR" altLang="en-US" sz="2200" b="1" u="sng" dirty="0" smtClean="0"/>
              <a:t>곳 적정부지 </a:t>
            </a:r>
            <a:r>
              <a:rPr lang="ko-KR" altLang="en-US" sz="2200" b="1" dirty="0" smtClean="0"/>
              <a:t>압축</a:t>
            </a:r>
            <a:endParaRPr lang="en-US" altLang="ko-KR" sz="2200" b="1" dirty="0" smtClean="0"/>
          </a:p>
          <a:p>
            <a:pPr marL="109728" indent="0" rtl="0">
              <a:buNone/>
            </a:pPr>
            <a:r>
              <a:rPr lang="en-US" altLang="ko-KR" sz="22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                  </a:t>
            </a:r>
            <a:r>
              <a:rPr lang="ko-KR" altLang="ko-KR" sz="22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⇒</a:t>
            </a:r>
            <a:r>
              <a:rPr lang="ko-KR" altLang="en-US" sz="2200" b="1" dirty="0" smtClean="0"/>
              <a:t> </a:t>
            </a:r>
            <a:r>
              <a:rPr lang="ko-KR" altLang="en-US" sz="2200" b="1" dirty="0" err="1" smtClean="0"/>
              <a:t>市郡과</a:t>
            </a:r>
            <a:r>
              <a:rPr lang="ko-KR" altLang="en-US" sz="2200" b="1" dirty="0" smtClean="0"/>
              <a:t> 협의</a:t>
            </a:r>
            <a:r>
              <a:rPr lang="en-US" altLang="ko-KR" sz="2200" b="1" dirty="0" smtClean="0"/>
              <a:t>,</a:t>
            </a:r>
            <a:r>
              <a:rPr lang="ko-KR" altLang="en-US" sz="2200" b="1" dirty="0" smtClean="0"/>
              <a:t> 추진 예정      </a:t>
            </a:r>
            <a:endParaRPr lang="en-US" altLang="ko-KR" sz="2200" b="1" dirty="0" smtClean="0"/>
          </a:p>
          <a:p>
            <a:pPr marL="109728" indent="0" rtl="0">
              <a:buNone/>
            </a:pPr>
            <a:r>
              <a:rPr lang="en-US" altLang="ko-KR" sz="2200" b="1" dirty="0"/>
              <a:t> </a:t>
            </a:r>
            <a:r>
              <a:rPr lang="en-US" altLang="ko-KR" sz="2200" b="1" dirty="0" smtClean="0"/>
              <a:t>                 </a:t>
            </a:r>
            <a:endParaRPr lang="ko-KR" altLang="en-US" sz="2200" b="1" dirty="0"/>
          </a:p>
        </p:txBody>
      </p:sp>
      <p:sp>
        <p:nvSpPr>
          <p:cNvPr id="3" name="오른쪽 화살표 2"/>
          <p:cNvSpPr/>
          <p:nvPr/>
        </p:nvSpPr>
        <p:spPr>
          <a:xfrm>
            <a:off x="698740" y="6116127"/>
            <a:ext cx="448573" cy="2501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09600" y="2249425"/>
            <a:ext cx="5377132" cy="4341875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 flipV="1">
            <a:off x="6340415" y="4494764"/>
            <a:ext cx="370936" cy="224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flipV="1">
            <a:off x="6353355" y="5198622"/>
            <a:ext cx="370936" cy="224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9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교육 프레젠테이션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5324_TF03460604" id="{DA5E4C40-5A47-42F1-801D-BABF1BF9987A}" vid="{8DF00170-5B8B-46C1-BA83-DC8E6D007D2A}"/>
    </a:ext>
  </a:extLst>
</a:theme>
</file>

<file path=ppt/theme/theme2.xml><?xml version="1.0" encoding="utf-8"?>
<a:theme xmlns:a="http://schemas.openxmlformats.org/drawingml/2006/main" name="Office 테마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교육 프레젠테이션</Template>
  <TotalTime>1142</TotalTime>
  <Words>1265</Words>
  <Application>Microsoft Office PowerPoint</Application>
  <PresentationFormat>와이드스크린</PresentationFormat>
  <Paragraphs>334</Paragraphs>
  <Slides>16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6" baseType="lpstr">
      <vt:lpstr>맑은 고딕</vt:lpstr>
      <vt:lpstr>바탕</vt:lpstr>
      <vt:lpstr>한컴 윤고딕 230</vt:lpstr>
      <vt:lpstr>함초롬바탕</vt:lpstr>
      <vt:lpstr>Arial</vt:lpstr>
      <vt:lpstr>Calibri</vt:lpstr>
      <vt:lpstr>Calibri Light</vt:lpstr>
      <vt:lpstr>Georgia</vt:lpstr>
      <vt:lpstr>Wingdings 2</vt:lpstr>
      <vt:lpstr>교육 프레젠테이션</vt:lpstr>
      <vt:lpstr> ‘도시형 에너지전환마을’ 활성화 방안 찾기  왜? 어떻게?</vt:lpstr>
      <vt:lpstr>우리의 문제의식 </vt:lpstr>
      <vt:lpstr>목 차</vt:lpstr>
      <vt:lpstr>1. ‘도시형 에너지전환마을’ 필요성 재확인 </vt:lpstr>
      <vt:lpstr>1-1  2050 탄소중립 + 재생에너지 중심 에너지안보체계 구축  </vt:lpstr>
      <vt:lpstr>1-2   제1차 재기본 목표 달성하려면</vt:lpstr>
      <vt:lpstr>1-3  도시지역 재생에너지 자급률 끌어올려야</vt:lpstr>
      <vt:lpstr>2. ‘도시형 에너지전환마을’ 활성화의 최대 난점      - ‘부지난’ 해결방안 찾기</vt:lpstr>
      <vt:lpstr>2-1  공공유휴부지 한계 불구, 전수조사 시급</vt:lpstr>
      <vt:lpstr>2-2  도시 민간부지 적극 활용하기        : 27년부터 자가용 태양광 REGO 발급 추진</vt:lpstr>
      <vt:lpstr> 2-3  메가 프로젝트, 도시 참여로 완성! </vt:lpstr>
      <vt:lpstr>2-4   ‘地産地消 지향점’ 향한 ‘현실적 이행경로’는?  </vt:lpstr>
      <vt:lpstr> 제안 1    분산법 시대 전력통계, ‘생산지 기준’    ‘소유지 기준‘ </vt:lpstr>
      <vt:lpstr>제안 2    도시형 ‘에너지전환마을 / 에너지자립마을’ &gt; 햇소마을</vt:lpstr>
      <vt:lpstr>번외 – 도시 ‘전력수요관리 시스템’ 시급</vt:lpstr>
      <vt:lpstr>   2050 탄소중립 향해    ‘도시형 에너지 ㅇㅇ 마을‘ 활성화를..!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지금, ‘도시형 햇소?/ 에전?/ 에자? ‘ 마을 활성화가 답이다!</dc:title>
  <dc:creator>user</dc:creator>
  <cp:lastModifiedBy>user</cp:lastModifiedBy>
  <cp:revision>93</cp:revision>
  <cp:lastPrinted>2026-06-25T01:11:37Z</cp:lastPrinted>
  <dcterms:created xsi:type="dcterms:W3CDTF">2026-06-21T01:58:19Z</dcterms:created>
  <dcterms:modified xsi:type="dcterms:W3CDTF">2026-08-05T08:50:40Z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