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18" r:id="rId2"/>
    <p:sldId id="428" r:id="rId3"/>
    <p:sldId id="427" r:id="rId4"/>
    <p:sldId id="433" r:id="rId5"/>
    <p:sldId id="423" r:id="rId6"/>
    <p:sldId id="289" r:id="rId7"/>
    <p:sldId id="288" r:id="rId8"/>
    <p:sldId id="429" r:id="rId9"/>
    <p:sldId id="346" r:id="rId10"/>
    <p:sldId id="347" r:id="rId11"/>
    <p:sldId id="348" r:id="rId12"/>
    <p:sldId id="375" r:id="rId13"/>
    <p:sldId id="383" r:id="rId14"/>
    <p:sldId id="384" r:id="rId15"/>
    <p:sldId id="385" r:id="rId16"/>
    <p:sldId id="403" r:id="rId17"/>
    <p:sldId id="415" r:id="rId18"/>
    <p:sldId id="407" r:id="rId19"/>
    <p:sldId id="408" r:id="rId20"/>
    <p:sldId id="409" r:id="rId21"/>
    <p:sldId id="410" r:id="rId22"/>
    <p:sldId id="411" r:id="rId23"/>
    <p:sldId id="412" r:id="rId24"/>
    <p:sldId id="413" r:id="rId25"/>
    <p:sldId id="416" r:id="rId26"/>
    <p:sldId id="328" r:id="rId27"/>
  </p:sldIdLst>
  <p:sldSz cx="12801600" cy="9601200" type="A3"/>
  <p:notesSz cx="9929813" cy="6797675"/>
  <p:defaultTextStyle>
    <a:defPPr>
      <a:defRPr lang="ko-KR"/>
    </a:defPPr>
    <a:lvl1pPr marL="0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03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006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009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013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016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019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022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025" algn="l" defTabSz="1280006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  <p15:guide id="3" orient="horz" pos="29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644" y="102"/>
      </p:cViewPr>
      <p:guideLst>
        <p:guide orient="horz" pos="3024"/>
        <p:guide pos="4032"/>
        <p:guide orient="horz" pos="29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81" cy="340492"/>
          </a:xfrm>
          <a:prstGeom prst="rect">
            <a:avLst/>
          </a:prstGeom>
        </p:spPr>
        <p:txBody>
          <a:bodyPr vert="horz" lIns="88240" tIns="44120" rIns="88240" bIns="441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4892" y="0"/>
            <a:ext cx="4303381" cy="340492"/>
          </a:xfrm>
          <a:prstGeom prst="rect">
            <a:avLst/>
          </a:prstGeom>
        </p:spPr>
        <p:txBody>
          <a:bodyPr vert="horz" lIns="88240" tIns="44120" rIns="88240" bIns="44120" rtlCol="0"/>
          <a:lstStyle>
            <a:lvl1pPr algn="r">
              <a:defRPr sz="1200"/>
            </a:lvl1pPr>
          </a:lstStyle>
          <a:p>
            <a:fld id="{E58D4B1D-9D0C-4C3B-B5AF-4DF225592968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57183"/>
            <a:ext cx="4303381" cy="340492"/>
          </a:xfrm>
          <a:prstGeom prst="rect">
            <a:avLst/>
          </a:prstGeom>
        </p:spPr>
        <p:txBody>
          <a:bodyPr vert="horz" lIns="88240" tIns="44120" rIns="88240" bIns="441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4892" y="6457183"/>
            <a:ext cx="4303381" cy="340492"/>
          </a:xfrm>
          <a:prstGeom prst="rect">
            <a:avLst/>
          </a:prstGeom>
        </p:spPr>
        <p:txBody>
          <a:bodyPr vert="horz" lIns="88240" tIns="44120" rIns="88240" bIns="44120" rtlCol="0" anchor="b"/>
          <a:lstStyle>
            <a:lvl1pPr algn="r">
              <a:defRPr sz="1200"/>
            </a:lvl1pPr>
          </a:lstStyle>
          <a:p>
            <a:fld id="{22FEED66-7A8B-4FAD-8D0F-674496E3CD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628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5581" tIns="47791" rIns="95581" bIns="4779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5171" y="0"/>
            <a:ext cx="4302919" cy="339884"/>
          </a:xfrm>
          <a:prstGeom prst="rect">
            <a:avLst/>
          </a:prstGeom>
        </p:spPr>
        <p:txBody>
          <a:bodyPr vert="horz" lIns="95581" tIns="47791" rIns="95581" bIns="47791" rtlCol="0"/>
          <a:lstStyle>
            <a:lvl1pPr algn="r">
              <a:defRPr sz="1300"/>
            </a:lvl1pPr>
          </a:lstStyle>
          <a:p>
            <a:fld id="{CCF6A980-D104-4C2D-9F1D-6B2C37729988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81" tIns="47791" rIns="95581" bIns="4779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982" y="3228896"/>
            <a:ext cx="7943850" cy="3058954"/>
          </a:xfrm>
          <a:prstGeom prst="rect">
            <a:avLst/>
          </a:prstGeom>
        </p:spPr>
        <p:txBody>
          <a:bodyPr vert="horz" lIns="95581" tIns="47791" rIns="95581" bIns="47791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2919" cy="339884"/>
          </a:xfrm>
          <a:prstGeom prst="rect">
            <a:avLst/>
          </a:prstGeom>
        </p:spPr>
        <p:txBody>
          <a:bodyPr vert="horz" lIns="95581" tIns="47791" rIns="95581" bIns="4779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5171" y="6456218"/>
            <a:ext cx="4302919" cy="339884"/>
          </a:xfrm>
          <a:prstGeom prst="rect">
            <a:avLst/>
          </a:prstGeom>
        </p:spPr>
        <p:txBody>
          <a:bodyPr vert="horz" lIns="95581" tIns="47791" rIns="95581" bIns="47791" rtlCol="0" anchor="b"/>
          <a:lstStyle>
            <a:lvl1pPr algn="r">
              <a:defRPr sz="1300"/>
            </a:lvl1pPr>
          </a:lstStyle>
          <a:p>
            <a:fld id="{218252B0-6D45-4301-8EF5-D79A992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0006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0003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80006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20009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60013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00016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019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022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025" algn="l" defTabSz="1280006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3919AF-4EF1-46F6-8B2F-F5E836C57C23}" type="slidenum">
              <a:rPr lang="en-US" altLang="ko-KR"/>
              <a:pPr/>
              <a:t>9</a:t>
            </a:fld>
            <a:endParaRPr lang="en-US" altLang="ko-KR"/>
          </a:p>
        </p:txBody>
      </p:sp>
      <p:sp>
        <p:nvSpPr>
          <p:cNvPr id="197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308180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2D7F55-391E-4001-B4C6-BCFA81A42BC7}" type="slidenum">
              <a:rPr lang="en-US" altLang="ko-KR"/>
              <a:pPr/>
              <a:t>10</a:t>
            </a:fld>
            <a:endParaRPr lang="en-US" altLang="ko-KR"/>
          </a:p>
        </p:txBody>
      </p:sp>
      <p:sp>
        <p:nvSpPr>
          <p:cNvPr id="197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393404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F68525-F15C-47F1-93CB-397BE8B27BC2}" type="slidenum">
              <a:rPr lang="en-US" altLang="ko-KR"/>
              <a:pPr/>
              <a:t>11</a:t>
            </a:fld>
            <a:endParaRPr lang="en-US" altLang="ko-KR"/>
          </a:p>
        </p:txBody>
      </p:sp>
      <p:sp>
        <p:nvSpPr>
          <p:cNvPr id="197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1196828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38500" y="508000"/>
            <a:ext cx="3376613" cy="2532063"/>
          </a:xfrm>
          <a:ln/>
        </p:spPr>
      </p:sp>
    </p:spTree>
    <p:extLst>
      <p:ext uri="{BB962C8B-B14F-4D97-AF65-F5344CB8AC3E}">
        <p14:creationId xmlns:p14="http://schemas.microsoft.com/office/powerpoint/2010/main" val="2313635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7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60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2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03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00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0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0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01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0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02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0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70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03" indent="0">
              <a:buNone/>
              <a:defRPr sz="2800" b="1"/>
            </a:lvl2pPr>
            <a:lvl3pPr marL="1280006" indent="0">
              <a:buNone/>
              <a:defRPr sz="2500" b="1"/>
            </a:lvl3pPr>
            <a:lvl4pPr marL="1920009" indent="0">
              <a:buNone/>
              <a:defRPr sz="2200" b="1"/>
            </a:lvl4pPr>
            <a:lvl5pPr marL="2560013" indent="0">
              <a:buNone/>
              <a:defRPr sz="2200" b="1"/>
            </a:lvl5pPr>
            <a:lvl6pPr marL="3200016" indent="0">
              <a:buNone/>
              <a:defRPr sz="2200" b="1"/>
            </a:lvl6pPr>
            <a:lvl7pPr marL="3840019" indent="0">
              <a:buNone/>
              <a:defRPr sz="2200" b="1"/>
            </a:lvl7pPr>
            <a:lvl8pPr marL="4480022" indent="0">
              <a:buNone/>
              <a:defRPr sz="2200" b="1"/>
            </a:lvl8pPr>
            <a:lvl9pPr marL="5120025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7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03" indent="0">
              <a:buNone/>
              <a:defRPr sz="2800" b="1"/>
            </a:lvl2pPr>
            <a:lvl3pPr marL="1280006" indent="0">
              <a:buNone/>
              <a:defRPr sz="2500" b="1"/>
            </a:lvl3pPr>
            <a:lvl4pPr marL="1920009" indent="0">
              <a:buNone/>
              <a:defRPr sz="2200" b="1"/>
            </a:lvl4pPr>
            <a:lvl5pPr marL="2560013" indent="0">
              <a:buNone/>
              <a:defRPr sz="2200" b="1"/>
            </a:lvl5pPr>
            <a:lvl6pPr marL="3200016" indent="0">
              <a:buNone/>
              <a:defRPr sz="2200" b="1"/>
            </a:lvl6pPr>
            <a:lvl7pPr marL="3840019" indent="0">
              <a:buNone/>
              <a:defRPr sz="2200" b="1"/>
            </a:lvl7pPr>
            <a:lvl8pPr marL="4480022" indent="0">
              <a:buNone/>
              <a:defRPr sz="2200" b="1"/>
            </a:lvl8pPr>
            <a:lvl9pPr marL="5120025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7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03" indent="0">
              <a:buNone/>
              <a:defRPr sz="1700"/>
            </a:lvl2pPr>
            <a:lvl3pPr marL="1280006" indent="0">
              <a:buNone/>
              <a:defRPr sz="1400"/>
            </a:lvl3pPr>
            <a:lvl4pPr marL="1920009" indent="0">
              <a:buNone/>
              <a:defRPr sz="1300"/>
            </a:lvl4pPr>
            <a:lvl5pPr marL="2560013" indent="0">
              <a:buNone/>
              <a:defRPr sz="1300"/>
            </a:lvl5pPr>
            <a:lvl6pPr marL="3200016" indent="0">
              <a:buNone/>
              <a:defRPr sz="1300"/>
            </a:lvl6pPr>
            <a:lvl7pPr marL="3840019" indent="0">
              <a:buNone/>
              <a:defRPr sz="1300"/>
            </a:lvl7pPr>
            <a:lvl8pPr marL="4480022" indent="0">
              <a:buNone/>
              <a:defRPr sz="1300"/>
            </a:lvl8pPr>
            <a:lvl9pPr marL="5120025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03" indent="0">
              <a:buNone/>
              <a:defRPr sz="3900"/>
            </a:lvl2pPr>
            <a:lvl3pPr marL="1280006" indent="0">
              <a:buNone/>
              <a:defRPr sz="3400"/>
            </a:lvl3pPr>
            <a:lvl4pPr marL="1920009" indent="0">
              <a:buNone/>
              <a:defRPr sz="2800"/>
            </a:lvl4pPr>
            <a:lvl5pPr marL="2560013" indent="0">
              <a:buNone/>
              <a:defRPr sz="2800"/>
            </a:lvl5pPr>
            <a:lvl6pPr marL="3200016" indent="0">
              <a:buNone/>
              <a:defRPr sz="2800"/>
            </a:lvl6pPr>
            <a:lvl7pPr marL="3840019" indent="0">
              <a:buNone/>
              <a:defRPr sz="2800"/>
            </a:lvl7pPr>
            <a:lvl8pPr marL="4480022" indent="0">
              <a:buNone/>
              <a:defRPr sz="2800"/>
            </a:lvl8pPr>
            <a:lvl9pPr marL="5120025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03" indent="0">
              <a:buNone/>
              <a:defRPr sz="1700"/>
            </a:lvl2pPr>
            <a:lvl3pPr marL="1280006" indent="0">
              <a:buNone/>
              <a:defRPr sz="1400"/>
            </a:lvl3pPr>
            <a:lvl4pPr marL="1920009" indent="0">
              <a:buNone/>
              <a:defRPr sz="1300"/>
            </a:lvl4pPr>
            <a:lvl5pPr marL="2560013" indent="0">
              <a:buNone/>
              <a:defRPr sz="1300"/>
            </a:lvl5pPr>
            <a:lvl6pPr marL="3200016" indent="0">
              <a:buNone/>
              <a:defRPr sz="1300"/>
            </a:lvl6pPr>
            <a:lvl7pPr marL="3840019" indent="0">
              <a:buNone/>
              <a:defRPr sz="1300"/>
            </a:lvl7pPr>
            <a:lvl8pPr marL="4480022" indent="0">
              <a:buNone/>
              <a:defRPr sz="1300"/>
            </a:lvl8pPr>
            <a:lvl9pPr marL="5120025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01" tIns="64001" rIns="128001" bIns="64001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 vert="horz" lIns="128001" tIns="64001" rIns="128001" bIns="64001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2"/>
            <a:ext cx="2987040" cy="511175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E80F6-AA6C-4396-96DF-4E01EBBB8CFD}" type="datetimeFigureOut">
              <a:rPr lang="ko-KR" altLang="en-US" smtClean="0"/>
              <a:pPr/>
              <a:t>2026-07-30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2"/>
            <a:ext cx="4053840" cy="511175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3EEE-13DA-43EE-A264-9F7EA022BA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006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03" indent="-480003" algn="l" defTabSz="1280006" rtl="0" eaLnBrk="1" latinLnBrk="1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005" indent="-400002" algn="l" defTabSz="1280006" rtl="0" eaLnBrk="1" latinLnBrk="1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008" indent="-320002" algn="l" defTabSz="1280006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011" indent="-320002" algn="l" defTabSz="1280006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14" indent="-320002" algn="l" defTabSz="1280006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017" indent="-320002" algn="l" defTabSz="1280006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020" indent="-320002" algn="l" defTabSz="1280006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025" indent="-320002" algn="l" defTabSz="1280006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028" indent="-320002" algn="l" defTabSz="1280006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03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006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09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013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016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019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022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025" algn="l" defTabSz="1280006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.png"/><Relationship Id="rId7" Type="http://schemas.openxmlformats.org/officeDocument/2006/relationships/image" Target="../media/image66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png"/><Relationship Id="rId7" Type="http://schemas.openxmlformats.org/officeDocument/2006/relationships/image" Target="../media/image7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png"/><Relationship Id="rId7" Type="http://schemas.openxmlformats.org/officeDocument/2006/relationships/image" Target="../media/image7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21" descr="0218_LGsolra_Back_wall_1.jpg"/>
          <p:cNvPicPr>
            <a:picLocks noChangeAspect="1"/>
          </p:cNvPicPr>
          <p:nvPr/>
        </p:nvPicPr>
        <p:blipFill>
          <a:blip r:embed="rId2" cstate="print"/>
          <a:srcRect t="31819"/>
          <a:stretch>
            <a:fillRect/>
          </a:stretch>
        </p:blipFill>
        <p:spPr bwMode="auto">
          <a:xfrm>
            <a:off x="0" y="-182880"/>
            <a:ext cx="12801600" cy="962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19"/>
          <p:cNvSpPr txBox="1">
            <a:spLocks noChangeArrowheads="1"/>
          </p:cNvSpPr>
          <p:nvPr/>
        </p:nvSpPr>
        <p:spPr bwMode="auto">
          <a:xfrm>
            <a:off x="0" y="2700339"/>
            <a:ext cx="12801600" cy="96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01" tIns="64001" rIns="128001" bIns="64001">
            <a:spAutoFit/>
          </a:bodyPr>
          <a:lstStyle/>
          <a:p>
            <a:pPr algn="ctr"/>
            <a:r>
              <a:rPr lang="ko-KR" altLang="en-US" sz="5400" b="1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태양광발전의 원리와 실제</a:t>
            </a:r>
            <a:endParaRPr lang="en-US" altLang="ko-KR" sz="5400" b="1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96344" y="7832730"/>
            <a:ext cx="8208912" cy="1360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01" tIns="64001" rIns="128001" bIns="64001">
            <a:spAutoFit/>
          </a:bodyPr>
          <a:lstStyle/>
          <a:p>
            <a:pPr algn="ctr">
              <a:defRPr/>
            </a:pPr>
            <a:r>
              <a:rPr lang="en-US" altLang="ko-K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</a:rPr>
              <a:t>  </a:t>
            </a:r>
            <a:endParaRPr lang="en-US" altLang="ko-KR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㈜ 한남전기통신공사</a:t>
            </a:r>
            <a:endParaRPr lang="en-US" altLang="ko-KR" sz="4000" b="1" dirty="0"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296344" y="6408378"/>
            <a:ext cx="8208912" cy="74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01" tIns="64001" rIns="128001" bIns="64001">
            <a:spAutoFit/>
          </a:bodyPr>
          <a:lstStyle/>
          <a:p>
            <a:pPr algn="ctr">
              <a:defRPr/>
            </a:pPr>
            <a:r>
              <a:rPr lang="en-US" altLang="ko-KR" sz="4000" b="1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2026. 08</a:t>
            </a:r>
            <a:endParaRPr lang="en-US" altLang="ko-KR" sz="4000" b="1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19"/>
          <p:cNvSpPr txBox="1">
            <a:spLocks noChangeArrowheads="1"/>
          </p:cNvSpPr>
          <p:nvPr/>
        </p:nvSpPr>
        <p:spPr bwMode="auto">
          <a:xfrm>
            <a:off x="10328" y="3658736"/>
            <a:ext cx="12801600" cy="179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01" tIns="64001" rIns="128001" bIns="64001">
            <a:spAutoFit/>
          </a:bodyPr>
          <a:lstStyle/>
          <a:p>
            <a:pPr algn="ctr"/>
            <a:r>
              <a:rPr lang="en-US" altLang="ko-KR" sz="5400" b="1" dirty="0" smtClean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</a:t>
            </a:r>
          </a:p>
          <a:p>
            <a:pPr algn="ctr"/>
            <a:r>
              <a:rPr lang="ko-KR" altLang="en-US" sz="5400" b="1" dirty="0" smtClean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5400" b="1" dirty="0">
              <a:solidFill>
                <a:srgbClr val="FF0000"/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7464" y="1850008"/>
            <a:ext cx="3838429" cy="3022600"/>
            <a:chOff x="155" y="787"/>
            <a:chExt cx="1871" cy="1360"/>
          </a:xfrm>
        </p:grpSpPr>
        <p:sp>
          <p:nvSpPr>
            <p:cNvPr id="1973252" name="Rectangle 4"/>
            <p:cNvSpPr>
              <a:spLocks noChangeArrowheads="1"/>
            </p:cNvSpPr>
            <p:nvPr/>
          </p:nvSpPr>
          <p:spPr bwMode="auto">
            <a:xfrm>
              <a:off x="155" y="804"/>
              <a:ext cx="1814" cy="1343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53" name="Rectangle 5"/>
            <p:cNvSpPr>
              <a:spLocks noChangeArrowheads="1"/>
            </p:cNvSpPr>
            <p:nvPr/>
          </p:nvSpPr>
          <p:spPr bwMode="auto">
            <a:xfrm>
              <a:off x="155" y="804"/>
              <a:ext cx="1812" cy="162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54" name="Rectangle 6"/>
            <p:cNvSpPr>
              <a:spLocks noChangeArrowheads="1"/>
            </p:cNvSpPr>
            <p:nvPr/>
          </p:nvSpPr>
          <p:spPr bwMode="auto">
            <a:xfrm>
              <a:off x="155" y="787"/>
              <a:ext cx="1871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7</a:t>
              </a:r>
              <a:r>
                <a:rPr lang="en-US" altLang="ko-KR" dirty="0" smtClean="0">
                  <a:latin typeface="HY울릉도M" pitchFamily="18" charset="-127"/>
                  <a:ea typeface="HY울릉도M" pitchFamily="18" charset="-127"/>
                </a:rPr>
                <a:t>. </a:t>
              </a:r>
              <a:r>
                <a:rPr lang="ko-KR" altLang="en-US" dirty="0" smtClean="0">
                  <a:latin typeface="HY울릉도M" pitchFamily="18" charset="-127"/>
                  <a:ea typeface="HY울릉도M" pitchFamily="18" charset="-127"/>
                </a:rPr>
                <a:t>구조물</a:t>
              </a:r>
              <a:r>
                <a:rPr lang="en-US" altLang="ko-KR" dirty="0" smtClean="0">
                  <a:latin typeface="HY울릉도M" pitchFamily="18" charset="-127"/>
                  <a:ea typeface="HY울릉도M" pitchFamily="18" charset="-127"/>
                </a:rPr>
                <a:t>(BASE)</a:t>
              </a:r>
              <a:r>
                <a:rPr lang="ko-KR" altLang="en-US" dirty="0" smtClean="0">
                  <a:latin typeface="HY울릉도M" pitchFamily="18" charset="-127"/>
                  <a:ea typeface="HY울릉도M" pitchFamily="18" charset="-127"/>
                </a:rPr>
                <a:t>설치</a:t>
              </a:r>
              <a:endParaRPr lang="en-US" altLang="ko-KR" dirty="0">
                <a:latin typeface="HY울릉도M" pitchFamily="18" charset="-127"/>
                <a:ea typeface="HY울릉도M" pitchFamily="18" charset="-127"/>
              </a:endParaRPr>
            </a:p>
          </p:txBody>
        </p:sp>
        <p:pic>
          <p:nvPicPr>
            <p:cNvPr id="1973255" name="Picture 7" descr="DSCN004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9" y="998"/>
              <a:ext cx="1738" cy="1104"/>
            </a:xfrm>
            <a:prstGeom prst="rect">
              <a:avLst/>
            </a:prstGeom>
            <a:noFill/>
          </p:spPr>
        </p:pic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632374" y="1850008"/>
            <a:ext cx="3721491" cy="3022600"/>
            <a:chOff x="2266" y="787"/>
            <a:chExt cx="1814" cy="1360"/>
          </a:xfrm>
        </p:grpSpPr>
        <p:sp>
          <p:nvSpPr>
            <p:cNvPr id="1973257" name="Rectangle 9"/>
            <p:cNvSpPr>
              <a:spLocks noChangeArrowheads="1"/>
            </p:cNvSpPr>
            <p:nvPr/>
          </p:nvSpPr>
          <p:spPr bwMode="auto">
            <a:xfrm>
              <a:off x="2266" y="804"/>
              <a:ext cx="1814" cy="1343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58" name="Rectangle 10"/>
            <p:cNvSpPr>
              <a:spLocks noChangeArrowheads="1"/>
            </p:cNvSpPr>
            <p:nvPr/>
          </p:nvSpPr>
          <p:spPr bwMode="auto">
            <a:xfrm>
              <a:off x="2266" y="804"/>
              <a:ext cx="1812" cy="162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59" name="Rectangle 11"/>
            <p:cNvSpPr>
              <a:spLocks noChangeArrowheads="1"/>
            </p:cNvSpPr>
            <p:nvPr/>
          </p:nvSpPr>
          <p:spPr bwMode="auto">
            <a:xfrm>
              <a:off x="2289" y="787"/>
              <a:ext cx="1767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8.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구조물</a:t>
              </a:r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(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기둥</a:t>
              </a:r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) 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설치</a:t>
              </a:r>
              <a:endParaRPr lang="en-US" altLang="ko-KR" dirty="0">
                <a:latin typeface="HY울릉도M" pitchFamily="18" charset="-127"/>
                <a:ea typeface="HY울릉도M" pitchFamily="18" charset="-127"/>
              </a:endParaRPr>
            </a:p>
          </p:txBody>
        </p:sp>
        <p:pic>
          <p:nvPicPr>
            <p:cNvPr id="1973260" name="Picture 12" descr="DSCN004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91" y="1001"/>
              <a:ext cx="1765" cy="1104"/>
            </a:xfrm>
            <a:prstGeom prst="rect">
              <a:avLst/>
            </a:prstGeom>
            <a:noFill/>
          </p:spPr>
        </p:pic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8936502" y="1850008"/>
            <a:ext cx="3721491" cy="3022600"/>
            <a:chOff x="4356" y="787"/>
            <a:chExt cx="1814" cy="1360"/>
          </a:xfrm>
        </p:grpSpPr>
        <p:sp>
          <p:nvSpPr>
            <p:cNvPr id="1973262" name="Rectangle 14"/>
            <p:cNvSpPr>
              <a:spLocks noChangeArrowheads="1"/>
            </p:cNvSpPr>
            <p:nvPr/>
          </p:nvSpPr>
          <p:spPr bwMode="auto">
            <a:xfrm>
              <a:off x="4356" y="805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63" name="Rectangle 15"/>
            <p:cNvSpPr>
              <a:spLocks noChangeArrowheads="1"/>
            </p:cNvSpPr>
            <p:nvPr/>
          </p:nvSpPr>
          <p:spPr bwMode="auto">
            <a:xfrm>
              <a:off x="4356" y="805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64" name="Rectangle 16"/>
            <p:cNvSpPr>
              <a:spLocks noChangeArrowheads="1"/>
            </p:cNvSpPr>
            <p:nvPr/>
          </p:nvSpPr>
          <p:spPr bwMode="auto">
            <a:xfrm>
              <a:off x="4374" y="787"/>
              <a:ext cx="1796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9.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가로</a:t>
              </a:r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/</a:t>
              </a:r>
              <a:r>
                <a:rPr lang="ko-KR" altLang="en-US" dirty="0" err="1">
                  <a:latin typeface="HY울릉도M" pitchFamily="18" charset="-127"/>
                  <a:ea typeface="HY울릉도M" pitchFamily="18" charset="-127"/>
                </a:rPr>
                <a:t>세로바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 설치</a:t>
              </a:r>
              <a:endParaRPr lang="en-US" altLang="ko-KR" dirty="0">
                <a:latin typeface="HY울릉도M" pitchFamily="18" charset="-127"/>
                <a:ea typeface="HY울릉도M" pitchFamily="18" charset="-127"/>
              </a:endParaRPr>
            </a:p>
          </p:txBody>
        </p:sp>
        <p:pic>
          <p:nvPicPr>
            <p:cNvPr id="1973265" name="Picture 17" descr="DSCN004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86" y="1001"/>
              <a:ext cx="1758" cy="1104"/>
            </a:xfrm>
            <a:prstGeom prst="rect">
              <a:avLst/>
            </a:prstGeom>
            <a:noFill/>
          </p:spPr>
        </p:pic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4632374" y="5600700"/>
            <a:ext cx="3721491" cy="3022600"/>
            <a:chOff x="2258" y="2560"/>
            <a:chExt cx="1814" cy="1360"/>
          </a:xfrm>
        </p:grpSpPr>
        <p:sp>
          <p:nvSpPr>
            <p:cNvPr id="1973267" name="Rectangle 19"/>
            <p:cNvSpPr>
              <a:spLocks noChangeArrowheads="1"/>
            </p:cNvSpPr>
            <p:nvPr/>
          </p:nvSpPr>
          <p:spPr bwMode="auto">
            <a:xfrm>
              <a:off x="2258" y="2578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68" name="Rectangle 20"/>
            <p:cNvSpPr>
              <a:spLocks noChangeArrowheads="1"/>
            </p:cNvSpPr>
            <p:nvPr/>
          </p:nvSpPr>
          <p:spPr bwMode="auto">
            <a:xfrm>
              <a:off x="2258" y="2578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69" name="Rectangle 21"/>
            <p:cNvSpPr>
              <a:spLocks noChangeArrowheads="1"/>
            </p:cNvSpPr>
            <p:nvPr/>
          </p:nvSpPr>
          <p:spPr bwMode="auto">
            <a:xfrm>
              <a:off x="2281" y="2560"/>
              <a:ext cx="1576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11.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태양광 모듈 설치</a:t>
              </a:r>
              <a:endParaRPr lang="en-US" altLang="ko-KR" dirty="0">
                <a:latin typeface="HY울릉도M" pitchFamily="18" charset="-127"/>
                <a:ea typeface="HY울릉도M" pitchFamily="18" charset="-127"/>
              </a:endParaRPr>
            </a:p>
          </p:txBody>
        </p:sp>
        <p:pic>
          <p:nvPicPr>
            <p:cNvPr id="1973270" name="Picture 22" descr="DSCN007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1" y="2776"/>
              <a:ext cx="1767" cy="1104"/>
            </a:xfrm>
            <a:prstGeom prst="rect">
              <a:avLst/>
            </a:prstGeom>
            <a:noFill/>
          </p:spPr>
        </p:pic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8936502" y="5600700"/>
            <a:ext cx="3721491" cy="3007043"/>
            <a:chOff x="4365" y="2567"/>
            <a:chExt cx="1814" cy="1353"/>
          </a:xfrm>
        </p:grpSpPr>
        <p:sp>
          <p:nvSpPr>
            <p:cNvPr id="1973272" name="Rectangle 24"/>
            <p:cNvSpPr>
              <a:spLocks noChangeArrowheads="1"/>
            </p:cNvSpPr>
            <p:nvPr/>
          </p:nvSpPr>
          <p:spPr bwMode="auto">
            <a:xfrm>
              <a:off x="4365" y="2578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73" name="Rectangle 25"/>
            <p:cNvSpPr>
              <a:spLocks noChangeArrowheads="1"/>
            </p:cNvSpPr>
            <p:nvPr/>
          </p:nvSpPr>
          <p:spPr bwMode="auto">
            <a:xfrm>
              <a:off x="4365" y="2578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74" name="Rectangle 26"/>
            <p:cNvSpPr>
              <a:spLocks noChangeArrowheads="1"/>
            </p:cNvSpPr>
            <p:nvPr/>
          </p:nvSpPr>
          <p:spPr bwMode="auto">
            <a:xfrm>
              <a:off x="4383" y="2567"/>
              <a:ext cx="1659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12.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태양광 모듈 결선</a:t>
              </a:r>
              <a:endParaRPr lang="en-US" altLang="ko-KR" dirty="0">
                <a:latin typeface="HY울릉도M" pitchFamily="18" charset="-127"/>
                <a:ea typeface="HY울릉도M" pitchFamily="18" charset="-127"/>
              </a:endParaRPr>
            </a:p>
          </p:txBody>
        </p:sp>
        <p:pic>
          <p:nvPicPr>
            <p:cNvPr id="1973275" name="Picture 27" descr="DSCN005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83" y="2777"/>
              <a:ext cx="1768" cy="1104"/>
            </a:xfrm>
            <a:prstGeom prst="rect">
              <a:avLst/>
            </a:prstGeom>
            <a:noFill/>
          </p:spPr>
        </p:pic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217464" y="5600700"/>
            <a:ext cx="3838429" cy="3022600"/>
            <a:chOff x="106" y="2560"/>
            <a:chExt cx="1871" cy="1360"/>
          </a:xfrm>
        </p:grpSpPr>
        <p:sp>
          <p:nvSpPr>
            <p:cNvPr id="1973277" name="Rectangle 29"/>
            <p:cNvSpPr>
              <a:spLocks noChangeArrowheads="1"/>
            </p:cNvSpPr>
            <p:nvPr/>
          </p:nvSpPr>
          <p:spPr bwMode="auto">
            <a:xfrm>
              <a:off x="106" y="2578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78" name="Rectangle 30"/>
            <p:cNvSpPr>
              <a:spLocks noChangeArrowheads="1"/>
            </p:cNvSpPr>
            <p:nvPr/>
          </p:nvSpPr>
          <p:spPr bwMode="auto">
            <a:xfrm>
              <a:off x="106" y="2578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3279" name="Rectangle 31"/>
            <p:cNvSpPr>
              <a:spLocks noChangeArrowheads="1"/>
            </p:cNvSpPr>
            <p:nvPr/>
          </p:nvSpPr>
          <p:spPr bwMode="auto">
            <a:xfrm>
              <a:off x="106" y="2560"/>
              <a:ext cx="1871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10. 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기초 거푸집 설치</a:t>
              </a:r>
            </a:p>
          </p:txBody>
        </p:sp>
        <p:pic>
          <p:nvPicPr>
            <p:cNvPr id="1973280" name="Picture 32" descr="DSC0234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34" y="2777"/>
              <a:ext cx="1751" cy="1104"/>
            </a:xfrm>
            <a:prstGeom prst="rect">
              <a:avLst/>
            </a:prstGeom>
            <a:noFill/>
          </p:spPr>
        </p:pic>
      </p:grpSp>
      <p:pic>
        <p:nvPicPr>
          <p:cNvPr id="34" name="Picture 6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400669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시공기준 및 현장점검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8" name="TextBox 15"/>
          <p:cNvSpPr txBox="1">
            <a:spLocks noChangeArrowheads="1"/>
          </p:cNvSpPr>
          <p:nvPr/>
        </p:nvSpPr>
        <p:spPr bwMode="auto">
          <a:xfrm>
            <a:off x="151816" y="625408"/>
            <a:ext cx="4913653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016" tIns="64008" rIns="128016" bIns="64008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1. </a:t>
            </a:r>
            <a:r>
              <a:rPr lang="ko-KR" altLang="en-US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태양광설비 시공 절차</a:t>
            </a:r>
            <a:endParaRPr lang="en-US" altLang="ko-KR" sz="3400" b="1" dirty="0">
              <a:solidFill>
                <a:srgbClr val="0070C0"/>
              </a:solidFill>
              <a:latin typeface="Century Gothic" pitchFamily="34" charset="0"/>
              <a:ea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7464" y="1850008"/>
            <a:ext cx="3721491" cy="3022600"/>
            <a:chOff x="155" y="787"/>
            <a:chExt cx="1814" cy="1360"/>
          </a:xfrm>
        </p:grpSpPr>
        <p:sp>
          <p:nvSpPr>
            <p:cNvPr id="1975300" name="Rectangle 4"/>
            <p:cNvSpPr>
              <a:spLocks noChangeArrowheads="1"/>
            </p:cNvSpPr>
            <p:nvPr/>
          </p:nvSpPr>
          <p:spPr bwMode="auto">
            <a:xfrm>
              <a:off x="155" y="804"/>
              <a:ext cx="1814" cy="1343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01" name="Rectangle 5"/>
            <p:cNvSpPr>
              <a:spLocks noChangeArrowheads="1"/>
            </p:cNvSpPr>
            <p:nvPr/>
          </p:nvSpPr>
          <p:spPr bwMode="auto">
            <a:xfrm>
              <a:off x="155" y="804"/>
              <a:ext cx="1812" cy="162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02" name="Rectangle 6"/>
            <p:cNvSpPr>
              <a:spLocks noChangeArrowheads="1"/>
            </p:cNvSpPr>
            <p:nvPr/>
          </p:nvSpPr>
          <p:spPr bwMode="auto">
            <a:xfrm>
              <a:off x="155" y="787"/>
              <a:ext cx="1764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13.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우레탄 방수처리</a:t>
              </a:r>
            </a:p>
          </p:txBody>
        </p:sp>
        <p:pic>
          <p:nvPicPr>
            <p:cNvPr id="1975303" name="Picture 7" descr="DSC0247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3" y="1001"/>
              <a:ext cx="1752" cy="1104"/>
            </a:xfrm>
            <a:prstGeom prst="rect">
              <a:avLst/>
            </a:prstGeom>
            <a:noFill/>
          </p:spPr>
        </p:pic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632374" y="1850008"/>
            <a:ext cx="3721491" cy="3022600"/>
            <a:chOff x="2266" y="787"/>
            <a:chExt cx="1814" cy="1360"/>
          </a:xfrm>
        </p:grpSpPr>
        <p:sp>
          <p:nvSpPr>
            <p:cNvPr id="1975305" name="Rectangle 9"/>
            <p:cNvSpPr>
              <a:spLocks noChangeArrowheads="1"/>
            </p:cNvSpPr>
            <p:nvPr/>
          </p:nvSpPr>
          <p:spPr bwMode="auto">
            <a:xfrm>
              <a:off x="2266" y="804"/>
              <a:ext cx="1814" cy="1343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06" name="Rectangle 10"/>
            <p:cNvSpPr>
              <a:spLocks noChangeArrowheads="1"/>
            </p:cNvSpPr>
            <p:nvPr/>
          </p:nvSpPr>
          <p:spPr bwMode="auto">
            <a:xfrm>
              <a:off x="2266" y="804"/>
              <a:ext cx="1812" cy="162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07" name="Rectangle 11"/>
            <p:cNvSpPr>
              <a:spLocks noChangeArrowheads="1"/>
            </p:cNvSpPr>
            <p:nvPr/>
          </p:nvSpPr>
          <p:spPr bwMode="auto">
            <a:xfrm>
              <a:off x="2266" y="787"/>
              <a:ext cx="1539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14.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접속함 설치</a:t>
              </a:r>
            </a:p>
          </p:txBody>
        </p:sp>
        <p:pic>
          <p:nvPicPr>
            <p:cNvPr id="1975308" name="Picture 12" descr="DSCN006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07" y="1001"/>
              <a:ext cx="1752" cy="1104"/>
            </a:xfrm>
            <a:prstGeom prst="rect">
              <a:avLst/>
            </a:prstGeom>
            <a:noFill/>
          </p:spPr>
        </p:pic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8936502" y="1850008"/>
            <a:ext cx="3721491" cy="3022600"/>
            <a:chOff x="4356" y="787"/>
            <a:chExt cx="1814" cy="1360"/>
          </a:xfrm>
        </p:grpSpPr>
        <p:sp>
          <p:nvSpPr>
            <p:cNvPr id="1975310" name="Rectangle 14"/>
            <p:cNvSpPr>
              <a:spLocks noChangeArrowheads="1"/>
            </p:cNvSpPr>
            <p:nvPr/>
          </p:nvSpPr>
          <p:spPr bwMode="auto">
            <a:xfrm>
              <a:off x="4356" y="805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11" name="Rectangle 15"/>
            <p:cNvSpPr>
              <a:spLocks noChangeArrowheads="1"/>
            </p:cNvSpPr>
            <p:nvPr/>
          </p:nvSpPr>
          <p:spPr bwMode="auto">
            <a:xfrm>
              <a:off x="4356" y="805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12" name="Rectangle 16"/>
            <p:cNvSpPr>
              <a:spLocks noChangeArrowheads="1"/>
            </p:cNvSpPr>
            <p:nvPr/>
          </p:nvSpPr>
          <p:spPr bwMode="auto">
            <a:xfrm>
              <a:off x="4356" y="787"/>
              <a:ext cx="1559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15.Inverter 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설치</a:t>
              </a:r>
            </a:p>
          </p:txBody>
        </p:sp>
        <p:pic>
          <p:nvPicPr>
            <p:cNvPr id="1975313" name="Picture 17" descr="DSCN006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89" y="1001"/>
              <a:ext cx="1752" cy="1104"/>
            </a:xfrm>
            <a:prstGeom prst="rect">
              <a:avLst/>
            </a:prstGeom>
            <a:noFill/>
          </p:spPr>
        </p:pic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17464" y="5600700"/>
            <a:ext cx="4281561" cy="3022600"/>
            <a:chOff x="106" y="2560"/>
            <a:chExt cx="2087" cy="1360"/>
          </a:xfrm>
        </p:grpSpPr>
        <p:sp>
          <p:nvSpPr>
            <p:cNvPr id="1975315" name="Rectangle 19"/>
            <p:cNvSpPr>
              <a:spLocks noChangeArrowheads="1"/>
            </p:cNvSpPr>
            <p:nvPr/>
          </p:nvSpPr>
          <p:spPr bwMode="auto">
            <a:xfrm>
              <a:off x="106" y="2578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16" name="Rectangle 20"/>
            <p:cNvSpPr>
              <a:spLocks noChangeArrowheads="1"/>
            </p:cNvSpPr>
            <p:nvPr/>
          </p:nvSpPr>
          <p:spPr bwMode="auto">
            <a:xfrm>
              <a:off x="106" y="2578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17" name="Rectangle 21"/>
            <p:cNvSpPr>
              <a:spLocks noChangeArrowheads="1"/>
            </p:cNvSpPr>
            <p:nvPr/>
          </p:nvSpPr>
          <p:spPr bwMode="auto">
            <a:xfrm>
              <a:off x="106" y="2560"/>
              <a:ext cx="2087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16.</a:t>
              </a:r>
              <a:r>
                <a:rPr lang="ko-KR" altLang="en-US" dirty="0" err="1">
                  <a:latin typeface="HY울릉도M" pitchFamily="18" charset="-127"/>
                  <a:ea typeface="HY울릉도M" pitchFamily="18" charset="-127"/>
                </a:rPr>
                <a:t>분전반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 설치</a:t>
              </a:r>
              <a:endParaRPr lang="en-US" altLang="ko-KR" dirty="0">
                <a:latin typeface="HY울릉도M" pitchFamily="18" charset="-127"/>
                <a:ea typeface="HY울릉도M" pitchFamily="18" charset="-127"/>
              </a:endParaRPr>
            </a:p>
          </p:txBody>
        </p:sp>
        <p:pic>
          <p:nvPicPr>
            <p:cNvPr id="1975318" name="Picture 22" descr="DSCN005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5" y="2784"/>
              <a:ext cx="1752" cy="1104"/>
            </a:xfrm>
            <a:prstGeom prst="rect">
              <a:avLst/>
            </a:prstGeom>
            <a:noFill/>
          </p:spPr>
        </p:pic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4632374" y="5600700"/>
            <a:ext cx="3721491" cy="3022600"/>
            <a:chOff x="2258" y="2560"/>
            <a:chExt cx="1814" cy="1360"/>
          </a:xfrm>
        </p:grpSpPr>
        <p:sp>
          <p:nvSpPr>
            <p:cNvPr id="1975320" name="Rectangle 24"/>
            <p:cNvSpPr>
              <a:spLocks noChangeArrowheads="1"/>
            </p:cNvSpPr>
            <p:nvPr/>
          </p:nvSpPr>
          <p:spPr bwMode="auto">
            <a:xfrm>
              <a:off x="2258" y="2578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21" name="Rectangle 25"/>
            <p:cNvSpPr>
              <a:spLocks noChangeArrowheads="1"/>
            </p:cNvSpPr>
            <p:nvPr/>
          </p:nvSpPr>
          <p:spPr bwMode="auto">
            <a:xfrm>
              <a:off x="2258" y="2578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22" name="Rectangle 26"/>
            <p:cNvSpPr>
              <a:spLocks noChangeArrowheads="1"/>
            </p:cNvSpPr>
            <p:nvPr/>
          </p:nvSpPr>
          <p:spPr bwMode="auto">
            <a:xfrm>
              <a:off x="2258" y="2560"/>
              <a:ext cx="1763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17.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설치완료</a:t>
              </a:r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_Source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부</a:t>
              </a:r>
            </a:p>
          </p:txBody>
        </p:sp>
        <p:pic>
          <p:nvPicPr>
            <p:cNvPr id="1975323" name="Picture 27" descr="DSC0248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99" y="2776"/>
              <a:ext cx="1752" cy="1104"/>
            </a:xfrm>
            <a:prstGeom prst="rect">
              <a:avLst/>
            </a:prstGeom>
            <a:noFill/>
          </p:spPr>
        </p:pic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8936502" y="5600700"/>
            <a:ext cx="3721491" cy="3007043"/>
            <a:chOff x="4365" y="2567"/>
            <a:chExt cx="1814" cy="1353"/>
          </a:xfrm>
        </p:grpSpPr>
        <p:sp>
          <p:nvSpPr>
            <p:cNvPr id="1975325" name="Rectangle 29"/>
            <p:cNvSpPr>
              <a:spLocks noChangeArrowheads="1"/>
            </p:cNvSpPr>
            <p:nvPr/>
          </p:nvSpPr>
          <p:spPr bwMode="auto">
            <a:xfrm>
              <a:off x="4365" y="2578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26" name="Rectangle 30"/>
            <p:cNvSpPr>
              <a:spLocks noChangeArrowheads="1"/>
            </p:cNvSpPr>
            <p:nvPr/>
          </p:nvSpPr>
          <p:spPr bwMode="auto">
            <a:xfrm>
              <a:off x="4365" y="2578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5327" name="Rectangle 31"/>
            <p:cNvSpPr>
              <a:spLocks noChangeArrowheads="1"/>
            </p:cNvSpPr>
            <p:nvPr/>
          </p:nvSpPr>
          <p:spPr bwMode="auto">
            <a:xfrm>
              <a:off x="4365" y="2567"/>
              <a:ext cx="1814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18.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설치완료</a:t>
              </a:r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_Circuit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부</a:t>
              </a:r>
            </a:p>
          </p:txBody>
        </p:sp>
        <p:pic>
          <p:nvPicPr>
            <p:cNvPr id="1975328" name="Picture 32" descr="DSC0234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89" y="2784"/>
              <a:ext cx="1752" cy="1104"/>
            </a:xfrm>
            <a:prstGeom prst="rect">
              <a:avLst/>
            </a:prstGeom>
            <a:noFill/>
          </p:spPr>
        </p:pic>
      </p:grpSp>
      <p:pic>
        <p:nvPicPr>
          <p:cNvPr id="34" name="Picture 6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400669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시공기준 및 현장점검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8" name="TextBox 15"/>
          <p:cNvSpPr txBox="1">
            <a:spLocks noChangeArrowheads="1"/>
          </p:cNvSpPr>
          <p:nvPr/>
        </p:nvSpPr>
        <p:spPr bwMode="auto">
          <a:xfrm>
            <a:off x="263011" y="624136"/>
            <a:ext cx="4913653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016" tIns="64008" rIns="128016" bIns="64008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1. </a:t>
            </a:r>
            <a:r>
              <a:rPr lang="ko-KR" altLang="en-US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태양광설비 시공 절차</a:t>
            </a:r>
            <a:endParaRPr lang="en-US" altLang="ko-KR" sz="3400" b="1" dirty="0">
              <a:solidFill>
                <a:srgbClr val="0070C0"/>
              </a:solidFill>
              <a:latin typeface="Century Gothic" pitchFamily="34" charset="0"/>
              <a:ea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0" y="1200200"/>
            <a:ext cx="370172" cy="569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r>
              <a:rPr lang="en-US" altLang="ko-KR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900" dirty="0">
              <a:solidFill>
                <a:srgbClr val="CC33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629" y="1769846"/>
            <a:ext cx="10750732" cy="742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400669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시공기준 및 현장점검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263011" y="624136"/>
            <a:ext cx="442634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016" tIns="64008" rIns="128016" bIns="64008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태양광설비 점검 기준</a:t>
            </a:r>
            <a:endParaRPr lang="en-US" altLang="ko-KR" sz="3400" b="1" dirty="0">
              <a:solidFill>
                <a:srgbClr val="0070C0"/>
              </a:solidFill>
              <a:latin typeface="Century Gothic" pitchFamily="34" charset="0"/>
              <a:ea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0" y="984176"/>
            <a:ext cx="370172" cy="569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r>
              <a:rPr lang="en-US" altLang="ko-KR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900" dirty="0">
              <a:solidFill>
                <a:srgbClr val="CC33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163" y="1799842"/>
            <a:ext cx="10981221" cy="724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400669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시공기준 및 현장점검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263011" y="624136"/>
            <a:ext cx="442634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016" tIns="64008" rIns="128016" bIns="64008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태양광설비 점검 기준</a:t>
            </a:r>
            <a:endParaRPr lang="en-US" altLang="ko-KR" sz="3400" b="1" dirty="0">
              <a:solidFill>
                <a:srgbClr val="0070C0"/>
              </a:solidFill>
              <a:latin typeface="Century Gothic" pitchFamily="34" charset="0"/>
              <a:ea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0" y="984176"/>
            <a:ext cx="370172" cy="569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r>
              <a:rPr lang="en-US" altLang="ko-KR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900" dirty="0">
              <a:solidFill>
                <a:srgbClr val="CC33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517" y="1829186"/>
            <a:ext cx="11018859" cy="7075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400669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시공기준 및 현장점검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263011" y="624136"/>
            <a:ext cx="442634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016" tIns="64008" rIns="128016" bIns="64008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태양광설비 점검 기준</a:t>
            </a:r>
            <a:endParaRPr lang="en-US" altLang="ko-KR" sz="3400" b="1" dirty="0">
              <a:solidFill>
                <a:srgbClr val="0070C0"/>
              </a:solidFill>
              <a:latin typeface="Century Gothic" pitchFamily="34" charset="0"/>
              <a:ea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0" y="984176"/>
            <a:ext cx="370172" cy="569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r>
              <a:rPr lang="en-US" altLang="ko-KR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900" dirty="0">
              <a:solidFill>
                <a:srgbClr val="CC33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705" y="1775073"/>
            <a:ext cx="11008672" cy="71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400669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시공기준 및 현장점검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263011" y="624136"/>
            <a:ext cx="442634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016" tIns="64008" rIns="128016" bIns="64008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태양광설비 점검 기준</a:t>
            </a:r>
            <a:endParaRPr lang="en-US" altLang="ko-KR" sz="3400" b="1" dirty="0">
              <a:solidFill>
                <a:srgbClr val="0070C0"/>
              </a:solidFill>
              <a:latin typeface="Century Gothic" pitchFamily="34" charset="0"/>
              <a:ea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5" name="Picture 3" descr="20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0410" y="2352328"/>
            <a:ext cx="4248908" cy="304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bu05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2452" y="2359013"/>
            <a:ext cx="4248908" cy="304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823618" y="1200200"/>
            <a:ext cx="11292332" cy="639485"/>
          </a:xfrm>
          <a:prstGeom prst="rect">
            <a:avLst/>
          </a:prstGeom>
          <a:solidFill>
            <a:srgbClr val="C0C0C0">
              <a:alpha val="50195"/>
            </a:srgbClr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lIns="123682" tIns="61841" rIns="123682" bIns="61841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4598877" y="1300467"/>
            <a:ext cx="3537539" cy="46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2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구조물 설치 유형 </a:t>
            </a:r>
            <a:r>
              <a:rPr lang="en-US" altLang="ko-KR" sz="22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2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고정식</a:t>
            </a:r>
            <a:r>
              <a:rPr lang="en-US" altLang="ko-KR" sz="22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</p:txBody>
      </p:sp>
      <p:sp>
        <p:nvSpPr>
          <p:cNvPr id="11" name="TextBox 16"/>
          <p:cNvSpPr txBox="1">
            <a:spLocks noChangeArrowheads="1"/>
          </p:cNvSpPr>
          <p:nvPr/>
        </p:nvSpPr>
        <p:spPr bwMode="auto">
          <a:xfrm>
            <a:off x="2339168" y="1920280"/>
            <a:ext cx="2391392" cy="43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r>
              <a:rPr lang="ko-KR" altLang="en-US" sz="2000" dirty="0" err="1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지붕형</a:t>
            </a:r>
            <a:r>
              <a:rPr lang="ko-KR" altLang="en-US" sz="20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err="1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경사고정형</a:t>
            </a:r>
            <a:endParaRPr lang="ko-KR" altLang="en-US" sz="2000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2" name="TextBox 17"/>
          <p:cNvSpPr txBox="1">
            <a:spLocks noChangeArrowheads="1"/>
          </p:cNvSpPr>
          <p:nvPr/>
        </p:nvSpPr>
        <p:spPr bwMode="auto">
          <a:xfrm>
            <a:off x="7736489" y="1920280"/>
            <a:ext cx="3160833" cy="43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r>
              <a:rPr lang="ko-KR" altLang="en-US" sz="2000" dirty="0" err="1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지지대설치형</a:t>
            </a:r>
            <a:r>
              <a:rPr lang="ko-KR" altLang="en-US" sz="20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err="1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경사고정형</a:t>
            </a:r>
            <a:endParaRPr lang="ko-KR" altLang="en-US" sz="2000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823618" y="5529267"/>
            <a:ext cx="11292332" cy="639485"/>
          </a:xfrm>
          <a:prstGeom prst="rect">
            <a:avLst/>
          </a:prstGeom>
          <a:solidFill>
            <a:srgbClr val="C0C0C0">
              <a:alpha val="50195"/>
            </a:srgbClr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lIns="123682" tIns="61841" rIns="123682" bIns="61841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4338681" y="5641887"/>
            <a:ext cx="4124238" cy="46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2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구조물 설치 유형 </a:t>
            </a:r>
            <a:r>
              <a:rPr lang="en-US" altLang="ko-KR" sz="22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2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경사가변식</a:t>
            </a:r>
            <a:r>
              <a:rPr lang="en-US" altLang="ko-KR" sz="22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</p:txBody>
      </p:sp>
      <p:pic>
        <p:nvPicPr>
          <p:cNvPr id="16" name="Picture 3" descr="6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92450" y="6312768"/>
            <a:ext cx="4248910" cy="318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7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0215" y="6305978"/>
            <a:ext cx="4248908" cy="318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887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823618" y="1272208"/>
            <a:ext cx="11292332" cy="639485"/>
          </a:xfrm>
          <a:prstGeom prst="rect">
            <a:avLst/>
          </a:prstGeom>
          <a:solidFill>
            <a:srgbClr val="C0C0C0">
              <a:alpha val="50195"/>
            </a:srgbClr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lIns="123682" tIns="61841" rIns="123682" bIns="61841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1" name="TextBox 16"/>
          <p:cNvSpPr txBox="1">
            <a:spLocks noChangeArrowheads="1"/>
          </p:cNvSpPr>
          <p:nvPr/>
        </p:nvSpPr>
        <p:spPr bwMode="auto">
          <a:xfrm>
            <a:off x="2554398" y="1919662"/>
            <a:ext cx="1617142" cy="43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r>
              <a:rPr lang="ko-KR" altLang="en-US" sz="2000" dirty="0" err="1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줄기초</a:t>
            </a:r>
            <a:r>
              <a:rPr lang="ko-KR" altLang="en-US" sz="20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방식</a:t>
            </a:r>
            <a:endParaRPr lang="ko-KR" altLang="en-US" sz="2000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2" name="TextBox 16"/>
          <p:cNvSpPr txBox="1">
            <a:spLocks noChangeArrowheads="1"/>
          </p:cNvSpPr>
          <p:nvPr/>
        </p:nvSpPr>
        <p:spPr bwMode="auto">
          <a:xfrm>
            <a:off x="8705056" y="1918493"/>
            <a:ext cx="1873622" cy="43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r>
              <a:rPr lang="ko-KR" altLang="en-US" sz="20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독</a:t>
            </a:r>
            <a:r>
              <a:rPr lang="ko-KR" altLang="en-US" sz="20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립</a:t>
            </a:r>
            <a:r>
              <a:rPr lang="ko-KR" altLang="en-US" sz="20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기초 방식</a:t>
            </a:r>
            <a:endParaRPr lang="ko-KR" altLang="en-US" sz="2000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TextBox 16"/>
          <p:cNvSpPr txBox="1">
            <a:spLocks noChangeArrowheads="1"/>
          </p:cNvSpPr>
          <p:nvPr/>
        </p:nvSpPr>
        <p:spPr bwMode="auto">
          <a:xfrm>
            <a:off x="2426158" y="5743095"/>
            <a:ext cx="1873622" cy="43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r>
              <a:rPr lang="ko-KR" altLang="en-US" sz="2000" dirty="0" err="1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그라우</a:t>
            </a:r>
            <a:r>
              <a:rPr lang="ko-KR" altLang="en-US" sz="2000" dirty="0" err="1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팅</a:t>
            </a:r>
            <a:r>
              <a:rPr lang="ko-KR" altLang="en-US" sz="20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방식</a:t>
            </a:r>
            <a:endParaRPr lang="ko-KR" altLang="en-US" sz="2000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8705056" y="5736704"/>
            <a:ext cx="1873622" cy="43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r>
              <a:rPr lang="ko-KR" altLang="en-US" sz="2000" dirty="0" err="1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스파이럴</a:t>
            </a:r>
            <a:r>
              <a:rPr lang="ko-KR" altLang="en-US" sz="20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방식</a:t>
            </a:r>
            <a:endParaRPr lang="ko-KR" altLang="en-US" sz="2000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026" name="Picture 2" descr="E:\06. 태양광 사업\01. RPS\03. 연도별 RPS 자료\2019년\42. (영천) 다원, 권영건 태양광\다원\04. 설비확인\설비확인용 사진\KakaoTalk_20190603_131743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195" y="2352035"/>
            <a:ext cx="4503548" cy="337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4229296" y="1360228"/>
            <a:ext cx="4335835" cy="46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3682" tIns="61841" rIns="123682" bIns="61841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200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지지대 </a:t>
            </a:r>
            <a:r>
              <a:rPr lang="ko-KR" altLang="en-US" sz="2200" dirty="0" err="1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설치형</a:t>
            </a:r>
            <a:r>
              <a:rPr lang="en-US" altLang="ko-KR" sz="2200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(Ground Mount)</a:t>
            </a:r>
            <a:endParaRPr lang="en-US" altLang="ko-KR" sz="2200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028" name="Picture 4" descr="E:\06. 태양광 사업\01. RPS\03. 연도별 RPS 자료\2016년\02. 예천 청뫼, 신풍 태양광발전소\신풍\설비설치확인\시공사진2\KakaoTalk_Moim_2Vvr9lrCQjBc3XldLrQ4xdrnCy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7" t="-613" r="18019" b="613"/>
          <a:stretch/>
        </p:blipFill>
        <p:spPr bwMode="auto">
          <a:xfrm>
            <a:off x="7390093" y="2335868"/>
            <a:ext cx="4503548" cy="339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06. 태양광 사업\01. RPS\03. 연도별 RPS 자료\2018년\03. (영천) 약남솔라\07. 설치확인\약남솔라 현장사진\20180704_1344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093" y="6160749"/>
            <a:ext cx="4474385" cy="335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06. 태양광 사업\01. RPS\03. 연도별 RPS 자료\2019년\44. (의성)원광에너지\사진\KakaoTalk_20190226_163136374_1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1" t="14389" r="14461" b="14389"/>
          <a:stretch/>
        </p:blipFill>
        <p:spPr bwMode="auto">
          <a:xfrm>
            <a:off x="1149295" y="6160749"/>
            <a:ext cx="4465448" cy="335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9275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424136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칠곡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270kW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 smtClean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6401440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영천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2000kW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424135" y="8112968"/>
            <a:ext cx="5760002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2014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LG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전자㈜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265Wp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err="1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다쓰테크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250kW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급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1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89470" y="8112968"/>
            <a:ext cx="5760001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2017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err="1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한화큐셀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340Wp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1100kW, 60kW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074" name="Picture 2" descr="F:\사례(사진)\(주)한남전기통신공사 설치 사례\2014년\대성태양광\칠곡군300kw 태양광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834" y="1560240"/>
            <a:ext cx="578542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14. 기타\2019년\19. 한국에너지공단 발표자료\1. ppt 수정파일\사진\대성태양광 발전소 - 칠곡 300kW급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2" y="4656137"/>
            <a:ext cx="3752336" cy="281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06. 태양광 사업\01. RPS\03. 연도별 RPS 자료\2013년\대성태양광\중지리 대성 태양광 현장사진\20140326_113206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744"/>
          <a:stretch/>
        </p:blipFill>
        <p:spPr bwMode="auto">
          <a:xfrm flipH="1">
            <a:off x="4456584" y="4803390"/>
            <a:ext cx="187220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14. 기타\2019년\19. 한국에너지공단 발표자료\1. ppt 수정파일\사진\신호태양광 발전소 - 영천 2000kW급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0" b="11414"/>
          <a:stretch/>
        </p:blipFill>
        <p:spPr bwMode="auto">
          <a:xfrm>
            <a:off x="6658400" y="1560240"/>
            <a:ext cx="5791072" cy="356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:\06. 태양광 사업\01. RPS\03. 연도별 RPS 자료\2017년\02. (영천)신호솔라\10. 설비설치확인\사진\940Ud017svcjpha4bv6emyt_xaheyk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01"/>
          <a:stretch/>
        </p:blipFill>
        <p:spPr bwMode="auto">
          <a:xfrm>
            <a:off x="9577996" y="5304654"/>
            <a:ext cx="2871476" cy="214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E:\06. 태양광 사업\01. RPS\03. 연도별 RPS 자료\2017년\02. (영천)신호솔라\10. 설비설치확인\사진\KakaoTalk_20170517_15544055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400" y="5304655"/>
            <a:ext cx="2839063" cy="212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29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24136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영천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80kW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 smtClean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419508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영천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1000kW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424135" y="8112968"/>
            <a:ext cx="5760002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2014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LG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전자㈜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280Wp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25kW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689470" y="8112968"/>
            <a:ext cx="5760001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2017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err="1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한화큐셀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340Wp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1100kW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4098" name="Picture 2" descr="E:\14. 기타\2019년\19. 한국에너지공단 발표자료\1. ppt 수정파일\사진\시안태양광 발전소 - 영천 100kW급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" r="4527"/>
          <a:stretch/>
        </p:blipFill>
        <p:spPr bwMode="auto">
          <a:xfrm>
            <a:off x="665001" y="1448685"/>
            <a:ext cx="5709880" cy="353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14. 기타\2019년\19. 한국에너지공단 발표자료\1. ppt 수정파일\사진\동경태양광 발전소 - 영천 1000kW급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8" t="15848" r="6008" b="8705"/>
          <a:stretch/>
        </p:blipFill>
        <p:spPr bwMode="auto">
          <a:xfrm>
            <a:off x="6689470" y="1448685"/>
            <a:ext cx="5490038" cy="353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06. 태양광 사업\01. RPS\03. 연도별 RPS 자료\2014년\시안미술\07. 사진\141230_사용전검사\20141230_13565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5" t="1217" r="24602"/>
          <a:stretch/>
        </p:blipFill>
        <p:spPr bwMode="auto">
          <a:xfrm>
            <a:off x="3770879" y="5160640"/>
            <a:ext cx="2553464" cy="220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06. 태양광 사업\01. RPS\03. 연도별 RPS 자료\2014년\시안미술\07. 사진\141210_모듈 체결 사진\0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5" y="5160640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04" name="_x207474568" descr="EMB000027e85f4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0"/>
          <a:stretch/>
        </p:blipFill>
        <p:spPr bwMode="auto">
          <a:xfrm>
            <a:off x="9998871" y="5157260"/>
            <a:ext cx="2766963" cy="218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06" name="_x207475768" descr="EMB000027e85f4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70" y="5157260"/>
            <a:ext cx="3920559" cy="220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16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871" y="975778"/>
            <a:ext cx="10621857" cy="76496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807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_x152863672" descr="EMB0000386c6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8" y="5169137"/>
            <a:ext cx="3046238" cy="228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24136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봉화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3000kW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(1000kW 3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개소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400800" y="1055666"/>
            <a:ext cx="6184136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예천 </a:t>
            </a:r>
            <a:r>
              <a:rPr lang="en-US" altLang="ko-KR" sz="2000" b="1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8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(500kW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, 300kW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" name="Picture 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424135" y="8112968"/>
            <a:ext cx="5760002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2017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LG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전자㈜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360Wp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1100kW * 3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개소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6689470" y="8112968"/>
            <a:ext cx="5760001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2019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err="1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한화큐셀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390Wp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60kW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5122" name="Picture 2" descr="E:\14. 기타\2019년\19. 한국에너지공단 발표자료\1. ppt 수정파일\사진\봉화태양광 발전소 - 봉화 1000kW급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8" y="1462005"/>
            <a:ext cx="5690323" cy="35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14. 기타\2019년\19. 한국에너지공단 발표자료\1. ppt 수정파일\사진\수신태양광 발전소 - 예천 800kW급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507" y="1462005"/>
            <a:ext cx="5688965" cy="352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4" name="_x152861272" descr="EMB0000386c603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881" y="5160640"/>
            <a:ext cx="3057600" cy="229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8" name="_x41971056" descr="EMB000034b8609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507" y="5157439"/>
            <a:ext cx="3061372" cy="229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30" name="_x40267120" descr="EMB000034f060bb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245" y="5169137"/>
            <a:ext cx="3060226" cy="229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2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24136" y="1055666"/>
            <a:ext cx="5760000" cy="64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산청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2500kW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 smtClean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  <a:p>
            <a:r>
              <a:rPr lang="en-US" altLang="ko-KR" sz="2000" b="1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(1000kW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개소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, 500kW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개소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400800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산청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1000kW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24135" y="8112968"/>
            <a:ext cx="5760002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2019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LG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전자㈜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400Wp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75kW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689470" y="8112968"/>
            <a:ext cx="5760001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2019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err="1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한화큐셀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390Wp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1100kW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6146" name="Picture 2" descr="E:\14. 기타\2019년\19. 한국에너지공단 발표자료\1. ppt 수정파일\사진\산청솔라태양광 발전소 - 산청 1000kW급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70" y="1503976"/>
            <a:ext cx="5781702" cy="358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14. 기타\2019년\19. 한국에너지공단 발표자료\1. ppt 수정파일\사진\청솔태양광 발전공사 - 산청 2500kW급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51" y="1814364"/>
            <a:ext cx="5787835" cy="325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06. 태양광 사업\01. RPS\03. 연도별 RPS 자료\2019년\47. (산청)호리태양광\설비확인\청솔2호 현장사진\KakaoTalk_20190508_1243062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51" y="5232648"/>
            <a:ext cx="429272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E:\06. 태양광 사업\01. RPS\03. 연도별 RPS 자료\2019년\47. (산청)호리태양광\설비확인\청솔2호 현장사진\KakaoTalk_20190508_12411117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97"/>
          <a:stretch/>
        </p:blipFill>
        <p:spPr bwMode="auto">
          <a:xfrm>
            <a:off x="3126283" y="5232648"/>
            <a:ext cx="320250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152" name="_x158128080" descr="EMB00000258616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70" y="5256087"/>
            <a:ext cx="3671000" cy="206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E:\06. 태양광 사업\01. RPS\03. 연도별 RPS 자료\2019년\07. (산청) 창촌리\설비확인용 현장사진\KakaoTalk_20190220_14292175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402" y="5256087"/>
            <a:ext cx="3671770" cy="206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16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24136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사천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2700kW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 smtClean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400800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안동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600kW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(100kW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6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개소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24135" y="8112968"/>
            <a:ext cx="5760002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2019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Canadian Solar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385Wp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60kW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689470" y="8112968"/>
            <a:ext cx="5760001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2018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LG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전자㈜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360Wp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25kW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7170" name="Picture 2" descr="E:\14. 기타\2019년\19. 한국에너지공단 발표자료\1. ppt 수정파일\사진\사천우원솔라태양광 발전소 - 사천 3000kW급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9" y="1462379"/>
            <a:ext cx="5616625" cy="348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14. 기타\2019년\19. 한국에너지공단 발표자료\1. ppt 수정파일\사진\안동두산리태양광 발전소 - 안동 600kW급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6"/>
          <a:stretch/>
        </p:blipFill>
        <p:spPr bwMode="auto">
          <a:xfrm>
            <a:off x="6800177" y="1462379"/>
            <a:ext cx="5433271" cy="348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E:\06. 태양광 사업\01. RPS\03. 연도별 RPS 자료\2019년\52. (사천) 우원솔라\설비확인\우원솔라사진\우원솔라 사진\7_e21Ud018svc1oy25vmmb26me_dusgd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9" y="5160640"/>
            <a:ext cx="3215680" cy="241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06. 태양광 사업\01. RPS\03. 연도별 RPS 자료\2019년\52. (사천) 우원솔라\설비확인\우원솔라사진\인버터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051" y="5160640"/>
            <a:ext cx="3215680" cy="241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E:\06. 태양광 사업\01. RPS\03. 연도별 RPS 자료\2018년\06. (안동) 두산리 100kW 6개소\03.사진\20180509_인버터 작업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666" y="5160640"/>
            <a:ext cx="3215680" cy="241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E:\06. 태양광 사업\01. RPS\03. 연도별 RPS 자료\2018년\06. (안동) 두산리 100kW 6개소\03. 두산리 사진\20180515_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419" y="5160640"/>
            <a:ext cx="3215681" cy="241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17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24136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칠곡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500kW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 smtClean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400800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구미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2000kW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24135" y="8112968"/>
            <a:ext cx="5760002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2018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LG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전자㈜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365Wp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</a:t>
            </a:r>
            <a:r>
              <a:rPr lang="ko-KR" altLang="en-US" sz="2000" dirty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광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60kW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689470" y="8112968"/>
            <a:ext cx="5760001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2019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err="1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한화큐셀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390Wp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1100kW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8194" name="Picture 2" descr="E:\14. 기타\2019년\19. 한국에너지공단 발표자료\1. ppt 수정파일\사진\가나에너지태양광 발전소 - 칠곡 500kW급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60" y="1492342"/>
            <a:ext cx="5684324" cy="352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14. 기타\2019년\19. 한국에너지공단 발표자료\1. ppt 수정파일\사진\승진에너지태양광 발전소 - 구미 2000kW급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146" y="1492341"/>
            <a:ext cx="5684326" cy="352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33" y="5247054"/>
            <a:ext cx="3517219" cy="206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08"/>
          <a:stretch/>
        </p:blipFill>
        <p:spPr bwMode="auto">
          <a:xfrm>
            <a:off x="3164385" y="5247054"/>
            <a:ext cx="3135379" cy="208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145" y="5247054"/>
            <a:ext cx="2842163" cy="21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 descr="E:\06. 태양광 사업\01. RPS\03. 연도별 RPS 자료\2019년\14. (구미) 승진에너지\10. 설비확인\KakaoTalk_20190327_1534236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159" y="5267107"/>
            <a:ext cx="2812501" cy="210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18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24136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영천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500kW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endParaRPr lang="en-US" altLang="ko-KR" sz="2000" b="1" dirty="0" smtClean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400800" y="1055666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예천 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600kW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 태양광 발전소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(500kW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, 100kW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급</a:t>
            </a:r>
            <a:r>
              <a:rPr lang="en-US" altLang="ko-KR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62188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Ⅲ. </a:t>
            </a:r>
            <a:r>
              <a:rPr lang="ko-KR" altLang="en-US" sz="32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태양광설비의 종류 및 설치사례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424135" y="8112968"/>
            <a:ext cx="5760002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2017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LG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전자㈜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360Wp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60kW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6689470" y="8112968"/>
            <a:ext cx="5760001" cy="12001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 형태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발전사업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(RPS), 2016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endParaRPr lang="en-US" altLang="ko-KR" sz="2000" dirty="0" smtClean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모듈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현대중공업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1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ko-KR" altLang="en-US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태양광 인버터 </a:t>
            </a:r>
            <a:r>
              <a:rPr lang="en-US" altLang="ko-KR" sz="2000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: SMA 60kW, 25kW</a:t>
            </a:r>
            <a:endParaRPr lang="ko-KR" altLang="en-US" sz="20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9218" name="Picture 2" descr="E:\14. 기타\2019년\19. 한국에너지공단 발표자료\1. ppt 수정파일\사진\명인산업태양광 발전소 - 영천 500kW급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9" y="1457938"/>
            <a:ext cx="5623673" cy="348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E:\14. 기타\2019년\19. 한국에너지공단 발표자료\1. ppt 수정파일\사진\신풍태양광 발전소 - 예천 500kW급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956" y="1487157"/>
            <a:ext cx="6146591" cy="345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222" name="_x202638344" descr="EMB00001c84645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9" y="5146593"/>
            <a:ext cx="2880321" cy="216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224" name="_x201767680" descr="EMB00001c84646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512" y="5146593"/>
            <a:ext cx="2881899" cy="216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956" y="5146592"/>
            <a:ext cx="3843840" cy="216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17"/>
          <a:stretch/>
        </p:blipFill>
        <p:spPr bwMode="auto">
          <a:xfrm>
            <a:off x="9620681" y="5146592"/>
            <a:ext cx="3125866" cy="216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027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24137" y="1664427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태양광 주택 지원사업</a:t>
            </a:r>
            <a:endParaRPr lang="en-US" altLang="ko-KR" sz="2000" b="1" dirty="0" smtClean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412430" y="2437110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4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2125460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b="1" dirty="0" smtClean="0">
                <a:solidFill>
                  <a:prstClr val="white"/>
                </a:solidFill>
                <a:latin typeface="HY울릉도M" pitchFamily="18" charset="-127"/>
                <a:ea typeface="HY울릉도M" pitchFamily="18" charset="-127"/>
              </a:rPr>
              <a:t>질의 응답 </a:t>
            </a:r>
            <a:endParaRPr lang="en-US" altLang="ko-KR" sz="3200" dirty="0">
              <a:solidFill>
                <a:prstClr val="white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436919" y="3333663"/>
            <a:ext cx="5760000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태양광 발전사업</a:t>
            </a:r>
            <a:endParaRPr lang="en-US" altLang="ko-KR" sz="2000" b="1" dirty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436919" y="2466331"/>
            <a:ext cx="5895887" cy="4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 anchor="ctr"/>
          <a:lstStyle/>
          <a:p>
            <a:pPr>
              <a:buFontTx/>
              <a:buChar char="•"/>
            </a:pPr>
            <a:r>
              <a:rPr lang="ko-KR" altLang="en-US" sz="2000" b="1" dirty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태양광 건물</a:t>
            </a:r>
            <a:r>
              <a:rPr lang="ko-KR" altLang="en-US" sz="2000" b="1" dirty="0" smtClean="0">
                <a:solidFill>
                  <a:prstClr val="black"/>
                </a:solidFill>
                <a:latin typeface="HY울릉도M" pitchFamily="18" charset="-127"/>
                <a:ea typeface="HY울릉도M" pitchFamily="18" charset="-127"/>
              </a:rPr>
              <a:t> 지원사업</a:t>
            </a:r>
            <a:endParaRPr lang="en-US" altLang="ko-KR" sz="2000" b="1" dirty="0" smtClean="0">
              <a:solidFill>
                <a:prstClr val="black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33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0" y="5520681"/>
            <a:ext cx="12792710" cy="813435"/>
          </a:xfrm>
          <a:prstGeom prst="rect">
            <a:avLst/>
          </a:prstGeom>
          <a:solidFill>
            <a:srgbClr val="C0C0C0">
              <a:alpha val="7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128001" tIns="64001" rIns="128001" bIns="64001" anchor="ctr"/>
          <a:lstStyle/>
          <a:p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5448673"/>
            <a:ext cx="12801600" cy="906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01" tIns="64001" rIns="128001" bIns="64001">
            <a:spAutoFit/>
          </a:bodyPr>
          <a:lstStyle/>
          <a:p>
            <a:pPr algn="ctr">
              <a:defRPr/>
            </a:pPr>
            <a:r>
              <a:rPr lang="ko-KR" altLang="en-US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감사합니다</a:t>
            </a:r>
            <a:r>
              <a:rPr lang="en-US" altLang="ko-KR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5000" b="1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592489" y="7151266"/>
            <a:ext cx="6040761" cy="228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01" tIns="64001" rIns="128001" bIns="64001">
            <a:spAutoFit/>
          </a:bodyPr>
          <a:lstStyle/>
          <a:p>
            <a:pPr algn="ctr">
              <a:defRPr/>
            </a:pPr>
            <a:r>
              <a:rPr lang="en-US" altLang="ko-KR" sz="50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500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defRPr/>
            </a:pPr>
            <a:r>
              <a:rPr lang="ko-KR" altLang="en-US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㈜</a:t>
            </a:r>
            <a:r>
              <a:rPr lang="ko-KR" altLang="en-US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한남전기통신공사</a:t>
            </a:r>
            <a:endParaRPr lang="en-US" altLang="ko-KR" sz="5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defRPr/>
            </a:pP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053)741-0100</a:t>
            </a:r>
          </a:p>
          <a:p>
            <a:pPr algn="ctr">
              <a:defRPr/>
            </a:pP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w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ww.hnsolar.co.kr</a:t>
            </a:r>
            <a:endParaRPr lang="en-US" altLang="ko-KR" sz="5000" b="1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" name="Picture 5" descr="TYPE-C(perspective)"/>
          <p:cNvPicPr>
            <a:picLocks noChangeAspect="1" noChangeArrowheads="1"/>
          </p:cNvPicPr>
          <p:nvPr/>
        </p:nvPicPr>
        <p:blipFill>
          <a:blip r:embed="rId3" cstate="print"/>
          <a:srcRect l="11415" t="9810" r="11415" b="3363"/>
          <a:stretch>
            <a:fillRect/>
          </a:stretch>
        </p:blipFill>
        <p:spPr bwMode="auto">
          <a:xfrm>
            <a:off x="6256784" y="408112"/>
            <a:ext cx="6544817" cy="4752530"/>
          </a:xfrm>
          <a:prstGeom prst="rect">
            <a:avLst/>
          </a:prstGeom>
          <a:noFill/>
        </p:spPr>
      </p:pic>
      <p:pic>
        <p:nvPicPr>
          <p:cNvPr id="12" name="그림 11" descr="패션쥬얼리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408112"/>
            <a:ext cx="6256783" cy="4752528"/>
          </a:xfrm>
          <a:prstGeom prst="rect">
            <a:avLst/>
          </a:prstGeom>
        </p:spPr>
      </p:pic>
      <p:pic>
        <p:nvPicPr>
          <p:cNvPr id="7" name="Picture 10" descr="8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6264" y="7727329"/>
            <a:ext cx="1872208" cy="1363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ster3 copy"/>
          <p:cNvPicPr>
            <a:picLocks noChangeAspect="1" noChangeArrowheads="1"/>
          </p:cNvPicPr>
          <p:nvPr/>
        </p:nvPicPr>
        <p:blipFill>
          <a:blip r:embed="rId2" cstate="print"/>
          <a:srcRect b="-12"/>
          <a:stretch>
            <a:fillRect/>
          </a:stretch>
        </p:blipFill>
        <p:spPr bwMode="auto">
          <a:xfrm>
            <a:off x="10787" y="336104"/>
            <a:ext cx="12801600" cy="845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582638" y="1215710"/>
            <a:ext cx="2433124" cy="1871345"/>
            <a:chOff x="579" y="816"/>
            <a:chExt cx="869" cy="842"/>
          </a:xfrm>
        </p:grpSpPr>
        <p:sp>
          <p:nvSpPr>
            <p:cNvPr id="3085" name="Freeform 40"/>
            <p:cNvSpPr>
              <a:spLocks/>
            </p:cNvSpPr>
            <p:nvPr/>
          </p:nvSpPr>
          <p:spPr bwMode="auto">
            <a:xfrm rot="16200000" flipV="1">
              <a:off x="961" y="863"/>
              <a:ext cx="534" cy="440"/>
            </a:xfrm>
            <a:custGeom>
              <a:avLst/>
              <a:gdLst>
                <a:gd name="T0" fmla="*/ 85 w 870"/>
                <a:gd name="T1" fmla="*/ 6 h 870"/>
                <a:gd name="T2" fmla="*/ 18 w 870"/>
                <a:gd name="T3" fmla="*/ 43 h 870"/>
                <a:gd name="T4" fmla="*/ 41 w 870"/>
                <a:gd name="T5" fmla="*/ 56 h 870"/>
                <a:gd name="T6" fmla="*/ 74 w 870"/>
                <a:gd name="T7" fmla="*/ 37 h 870"/>
                <a:gd name="T8" fmla="*/ 74 w 870"/>
                <a:gd name="T9" fmla="*/ 93 h 870"/>
                <a:gd name="T10" fmla="*/ 129 w 870"/>
                <a:gd name="T11" fmla="*/ 93 h 870"/>
                <a:gd name="T12" fmla="*/ 129 w 870"/>
                <a:gd name="T13" fmla="*/ 37 h 870"/>
                <a:gd name="T14" fmla="*/ 163 w 870"/>
                <a:gd name="T15" fmla="*/ 56 h 870"/>
                <a:gd name="T16" fmla="*/ 185 w 870"/>
                <a:gd name="T17" fmla="*/ 43 h 870"/>
                <a:gd name="T18" fmla="*/ 118 w 870"/>
                <a:gd name="T19" fmla="*/ 6 h 870"/>
                <a:gd name="T20" fmla="*/ 85 w 870"/>
                <a:gd name="T21" fmla="*/ 6 h 8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70"/>
                <a:gd name="T34" fmla="*/ 0 h 870"/>
                <a:gd name="T35" fmla="*/ 870 w 870"/>
                <a:gd name="T36" fmla="*/ 870 h 87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70" h="870">
                  <a:moveTo>
                    <a:pt x="366" y="48"/>
                  </a:moveTo>
                  <a:lnTo>
                    <a:pt x="78" y="336"/>
                  </a:lnTo>
                  <a:cubicBezTo>
                    <a:pt x="0" y="402"/>
                    <a:pt x="96" y="504"/>
                    <a:pt x="174" y="432"/>
                  </a:cubicBezTo>
                  <a:lnTo>
                    <a:pt x="318" y="288"/>
                  </a:lnTo>
                  <a:lnTo>
                    <a:pt x="318" y="720"/>
                  </a:lnTo>
                  <a:cubicBezTo>
                    <a:pt x="318" y="864"/>
                    <a:pt x="558" y="870"/>
                    <a:pt x="558" y="720"/>
                  </a:cubicBezTo>
                  <a:lnTo>
                    <a:pt x="558" y="288"/>
                  </a:lnTo>
                  <a:lnTo>
                    <a:pt x="702" y="432"/>
                  </a:lnTo>
                  <a:cubicBezTo>
                    <a:pt x="774" y="504"/>
                    <a:pt x="870" y="414"/>
                    <a:pt x="798" y="336"/>
                  </a:cubicBezTo>
                  <a:lnTo>
                    <a:pt x="510" y="48"/>
                  </a:lnTo>
                  <a:cubicBezTo>
                    <a:pt x="438" y="0"/>
                    <a:pt x="438" y="0"/>
                    <a:pt x="366" y="48"/>
                  </a:cubicBezTo>
                  <a:close/>
                </a:path>
              </a:pathLst>
            </a:custGeom>
            <a:solidFill>
              <a:srgbClr val="A2C2E6"/>
            </a:solidFill>
            <a:ln w="28575">
              <a:noFill/>
              <a:round/>
              <a:headEnd/>
              <a:tailEnd/>
            </a:ln>
          </p:spPr>
          <p:txBody>
            <a:bodyPr rot="10800000" vert="eaVert" lIns="180000" tIns="0" rIns="90000" bIns="0" anchor="ctr"/>
            <a:lstStyle/>
            <a:p>
              <a:endParaRPr lang="ko-KR" altLang="en-US"/>
            </a:p>
          </p:txBody>
        </p:sp>
        <p:sp>
          <p:nvSpPr>
            <p:cNvPr id="3086" name="Freeform 41"/>
            <p:cNvSpPr>
              <a:spLocks/>
            </p:cNvSpPr>
            <p:nvPr/>
          </p:nvSpPr>
          <p:spPr bwMode="auto">
            <a:xfrm rot="16200000" flipV="1">
              <a:off x="509" y="934"/>
              <a:ext cx="794" cy="654"/>
            </a:xfrm>
            <a:custGeom>
              <a:avLst/>
              <a:gdLst>
                <a:gd name="T0" fmla="*/ 278 w 870"/>
                <a:gd name="T1" fmla="*/ 20 h 870"/>
                <a:gd name="T2" fmla="*/ 59 w 870"/>
                <a:gd name="T3" fmla="*/ 143 h 870"/>
                <a:gd name="T4" fmla="*/ 132 w 870"/>
                <a:gd name="T5" fmla="*/ 183 h 870"/>
                <a:gd name="T6" fmla="*/ 242 w 870"/>
                <a:gd name="T7" fmla="*/ 122 h 870"/>
                <a:gd name="T8" fmla="*/ 242 w 870"/>
                <a:gd name="T9" fmla="*/ 306 h 870"/>
                <a:gd name="T10" fmla="*/ 424 w 870"/>
                <a:gd name="T11" fmla="*/ 306 h 870"/>
                <a:gd name="T12" fmla="*/ 424 w 870"/>
                <a:gd name="T13" fmla="*/ 122 h 870"/>
                <a:gd name="T14" fmla="*/ 534 w 870"/>
                <a:gd name="T15" fmla="*/ 183 h 870"/>
                <a:gd name="T16" fmla="*/ 606 w 870"/>
                <a:gd name="T17" fmla="*/ 143 h 870"/>
                <a:gd name="T18" fmla="*/ 387 w 870"/>
                <a:gd name="T19" fmla="*/ 20 h 870"/>
                <a:gd name="T20" fmla="*/ 278 w 870"/>
                <a:gd name="T21" fmla="*/ 20 h 8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70"/>
                <a:gd name="T34" fmla="*/ 0 h 870"/>
                <a:gd name="T35" fmla="*/ 870 w 870"/>
                <a:gd name="T36" fmla="*/ 870 h 87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70" h="870">
                  <a:moveTo>
                    <a:pt x="366" y="48"/>
                  </a:moveTo>
                  <a:lnTo>
                    <a:pt x="78" y="336"/>
                  </a:lnTo>
                  <a:cubicBezTo>
                    <a:pt x="0" y="402"/>
                    <a:pt x="96" y="504"/>
                    <a:pt x="174" y="432"/>
                  </a:cubicBezTo>
                  <a:lnTo>
                    <a:pt x="318" y="288"/>
                  </a:lnTo>
                  <a:lnTo>
                    <a:pt x="318" y="720"/>
                  </a:lnTo>
                  <a:cubicBezTo>
                    <a:pt x="318" y="864"/>
                    <a:pt x="558" y="870"/>
                    <a:pt x="558" y="720"/>
                  </a:cubicBezTo>
                  <a:lnTo>
                    <a:pt x="558" y="288"/>
                  </a:lnTo>
                  <a:lnTo>
                    <a:pt x="702" y="432"/>
                  </a:lnTo>
                  <a:cubicBezTo>
                    <a:pt x="774" y="504"/>
                    <a:pt x="870" y="414"/>
                    <a:pt x="798" y="336"/>
                  </a:cubicBezTo>
                  <a:lnTo>
                    <a:pt x="510" y="48"/>
                  </a:lnTo>
                  <a:cubicBezTo>
                    <a:pt x="438" y="0"/>
                    <a:pt x="438" y="0"/>
                    <a:pt x="366" y="48"/>
                  </a:cubicBezTo>
                  <a:close/>
                </a:path>
              </a:pathLst>
            </a:custGeom>
            <a:solidFill>
              <a:srgbClr val="7BA9DB"/>
            </a:solidFill>
            <a:ln w="28575">
              <a:noFill/>
              <a:round/>
              <a:headEnd/>
              <a:tailEnd/>
            </a:ln>
          </p:spPr>
          <p:txBody>
            <a:bodyPr rot="10800000" vert="eaVert" lIns="180000" tIns="0" rIns="90000" bIns="0" anchor="ctr"/>
            <a:lstStyle/>
            <a:p>
              <a:endParaRPr lang="ko-KR" altLang="en-US"/>
            </a:p>
          </p:txBody>
        </p:sp>
      </p:grpSp>
      <p:sp>
        <p:nvSpPr>
          <p:cNvPr id="3076" name="AutoShape 3"/>
          <p:cNvSpPr>
            <a:spLocks noChangeArrowheads="1"/>
          </p:cNvSpPr>
          <p:nvPr/>
        </p:nvSpPr>
        <p:spPr bwMode="auto">
          <a:xfrm>
            <a:off x="2008312" y="4928575"/>
            <a:ext cx="9812508" cy="1037907"/>
          </a:xfrm>
          <a:prstGeom prst="roundRect">
            <a:avLst>
              <a:gd name="adj" fmla="val 50000"/>
            </a:avLst>
          </a:prstGeom>
          <a:solidFill>
            <a:srgbClr val="336699"/>
          </a:solidFill>
          <a:ln w="28575">
            <a:noFill/>
            <a:round/>
            <a:headEnd/>
            <a:tailEnd/>
          </a:ln>
        </p:spPr>
        <p:txBody>
          <a:bodyPr wrap="none" lIns="122177" tIns="61089" rIns="122177" bIns="61089" anchor="ctr"/>
          <a:lstStyle/>
          <a:p>
            <a:pPr algn="ctr">
              <a:buSzPct val="80000"/>
            </a:pPr>
            <a:endParaRPr lang="ko-KR" altLang="ko-KR" sz="13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77" name="Text Box 12"/>
          <p:cNvSpPr txBox="1">
            <a:spLocks noChangeArrowheads="1"/>
          </p:cNvSpPr>
          <p:nvPr/>
        </p:nvSpPr>
        <p:spPr bwMode="auto">
          <a:xfrm>
            <a:off x="2369382" y="5073038"/>
            <a:ext cx="8325875" cy="132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827238" algn="l"/>
              </a:tabLst>
            </a:pPr>
            <a:r>
              <a:rPr lang="en-US" altLang="ko-KR" sz="39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II. </a:t>
            </a:r>
            <a:r>
              <a:rPr lang="ko-KR" altLang="en-US" sz="39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태양광설비 시공기준 및 현장점검</a:t>
            </a:r>
            <a:endParaRPr lang="en-US" altLang="ko-KR" sz="39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>
              <a:tabLst>
                <a:tab pos="827238" algn="l"/>
              </a:tabLst>
            </a:pPr>
            <a:endParaRPr lang="en-US" altLang="ko-KR" sz="39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078" name="AutoShape 10"/>
          <p:cNvSpPr>
            <a:spLocks noChangeArrowheads="1"/>
          </p:cNvSpPr>
          <p:nvPr/>
        </p:nvSpPr>
        <p:spPr bwMode="auto">
          <a:xfrm>
            <a:off x="2008312" y="6571004"/>
            <a:ext cx="9812508" cy="1037908"/>
          </a:xfrm>
          <a:prstGeom prst="roundRect">
            <a:avLst>
              <a:gd name="adj" fmla="val 50000"/>
            </a:avLst>
          </a:prstGeom>
          <a:solidFill>
            <a:srgbClr val="336699"/>
          </a:solidFill>
          <a:ln w="28575">
            <a:noFill/>
            <a:round/>
            <a:headEnd/>
            <a:tailEnd/>
          </a:ln>
        </p:spPr>
        <p:txBody>
          <a:bodyPr wrap="none" lIns="122177" tIns="61089" rIns="122177" bIns="61089" anchor="ctr"/>
          <a:lstStyle/>
          <a:p>
            <a:pPr algn="ctr">
              <a:buSzPct val="80000"/>
            </a:pPr>
            <a:endParaRPr lang="ko-KR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79" name="Text Box 14"/>
          <p:cNvSpPr txBox="1">
            <a:spLocks noChangeArrowheads="1"/>
          </p:cNvSpPr>
          <p:nvPr/>
        </p:nvSpPr>
        <p:spPr bwMode="auto">
          <a:xfrm>
            <a:off x="2369382" y="6715466"/>
            <a:ext cx="7970008" cy="72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9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III. </a:t>
            </a:r>
            <a:r>
              <a:rPr lang="ko-KR" altLang="en-US" sz="39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태양광설비의 종류 및 </a:t>
            </a:r>
            <a:r>
              <a:rPr lang="ko-KR" altLang="en-US" sz="39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설치사례</a:t>
            </a:r>
            <a:endParaRPr lang="en-US" altLang="ko-KR" sz="39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081" name="Text Box 13"/>
          <p:cNvSpPr txBox="1">
            <a:spLocks noChangeArrowheads="1"/>
          </p:cNvSpPr>
          <p:nvPr/>
        </p:nvSpPr>
        <p:spPr bwMode="auto">
          <a:xfrm>
            <a:off x="2628023" y="7736524"/>
            <a:ext cx="8457321" cy="72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9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IV. </a:t>
            </a:r>
            <a:r>
              <a:rPr lang="ko-KR" altLang="en-US" sz="39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태양광설비 시공기준 및 현장점검</a:t>
            </a:r>
            <a:endParaRPr lang="ko-KR" altLang="en-US" sz="39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082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2227"/>
            <a:ext cx="4890868" cy="24425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83" name="AutoShape 3"/>
          <p:cNvSpPr>
            <a:spLocks noChangeArrowheads="1"/>
          </p:cNvSpPr>
          <p:nvPr/>
        </p:nvSpPr>
        <p:spPr bwMode="auto">
          <a:xfrm>
            <a:off x="2008312" y="3288370"/>
            <a:ext cx="9812508" cy="1037907"/>
          </a:xfrm>
          <a:prstGeom prst="roundRect">
            <a:avLst>
              <a:gd name="adj" fmla="val 50000"/>
            </a:avLst>
          </a:prstGeom>
          <a:solidFill>
            <a:srgbClr val="336699"/>
          </a:solidFill>
          <a:ln w="28575">
            <a:noFill/>
            <a:round/>
            <a:headEnd/>
            <a:tailEnd/>
          </a:ln>
        </p:spPr>
        <p:txBody>
          <a:bodyPr wrap="none" lIns="122177" tIns="61089" rIns="122177" bIns="61089" anchor="ctr"/>
          <a:lstStyle/>
          <a:p>
            <a:pPr algn="ctr">
              <a:buSzPct val="80000"/>
            </a:pPr>
            <a:endParaRPr lang="ko-KR" altLang="ko-KR" sz="13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369385" y="3432833"/>
            <a:ext cx="8927959" cy="72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177" tIns="61089" rIns="122177" bIns="61089">
            <a:spAutoFit/>
          </a:bodyPr>
          <a:lstStyle/>
          <a:p>
            <a:pPr>
              <a:tabLst>
                <a:tab pos="827238" algn="l"/>
              </a:tabLst>
            </a:pPr>
            <a:r>
              <a:rPr lang="en-US" altLang="ko-KR" sz="39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I. </a:t>
            </a:r>
            <a:r>
              <a:rPr lang="ko-KR" altLang="en-US" sz="39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태양광발전의 원리</a:t>
            </a:r>
            <a:endParaRPr lang="en-US" altLang="ko-KR" sz="39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15" name="Picture 10" descr="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21630">
            <a:off x="9606304" y="276231"/>
            <a:ext cx="265287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572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104" y="48012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3"/>
          <p:cNvSpPr txBox="1">
            <a:spLocks noChangeArrowheads="1"/>
          </p:cNvSpPr>
          <p:nvPr/>
        </p:nvSpPr>
        <p:spPr bwMode="auto">
          <a:xfrm>
            <a:off x="1357350" y="547692"/>
            <a:ext cx="11092122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태양광발전의 원리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188" y="2118938"/>
            <a:ext cx="8945223" cy="536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3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104" y="48012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3"/>
          <p:cNvSpPr txBox="1">
            <a:spLocks noChangeArrowheads="1"/>
          </p:cNvSpPr>
          <p:nvPr/>
        </p:nvSpPr>
        <p:spPr bwMode="auto">
          <a:xfrm>
            <a:off x="1357350" y="547692"/>
            <a:ext cx="11092122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en-US" altLang="ko-KR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태양광발전의 원리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296" y="1992288"/>
            <a:ext cx="8856984" cy="602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58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864329" y="2204251"/>
            <a:ext cx="1484867" cy="242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24051" tIns="24051" rIns="24051" bIns="24051" anchor="ctr">
            <a:spAutoFit/>
          </a:bodyPr>
          <a:lstStyle/>
          <a:p>
            <a:pPr eaLnBrk="0" latinLnBrk="0" hangingPunct="0">
              <a:lnSpc>
                <a:spcPct val="60000"/>
              </a:lnSpc>
              <a:buFont typeface="Wingdings" pitchFamily="2" charset="2"/>
              <a:buNone/>
            </a:pPr>
            <a:r>
              <a:rPr lang="ko-KR" altLang="en-US" sz="2100" dirty="0">
                <a:latin typeface="HY견고딕" pitchFamily="18" charset="-127"/>
                <a:ea typeface="HY견고딕" pitchFamily="18" charset="-127"/>
              </a:rPr>
              <a:t>태양광 모듈</a:t>
            </a: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864330" y="3804783"/>
            <a:ext cx="856485" cy="404054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24051" tIns="24051" rIns="24051" bIns="24051" anchor="ctr">
            <a:spAutoFit/>
          </a:bodyPr>
          <a:lstStyle/>
          <a:p>
            <a:pPr eaLnBrk="0" latinLnBrk="0" hangingPunct="0">
              <a:lnSpc>
                <a:spcPct val="110000"/>
              </a:lnSpc>
              <a:buFont typeface="Wingdings" pitchFamily="2" charset="2"/>
              <a:buNone/>
            </a:pPr>
            <a:r>
              <a:rPr lang="ko-KR" altLang="en-US" sz="2100" dirty="0" err="1">
                <a:latin typeface="HY견고딕" pitchFamily="18" charset="-127"/>
                <a:ea typeface="HY견고딕" pitchFamily="18" charset="-127"/>
              </a:rPr>
              <a:t>접속반</a:t>
            </a:r>
            <a:endParaRPr lang="ko-KR" altLang="en-US" sz="21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864330" y="4947148"/>
            <a:ext cx="856485" cy="40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24051" tIns="24051" rIns="24051" bIns="24051" anchor="ctr">
            <a:spAutoFit/>
          </a:bodyPr>
          <a:lstStyle/>
          <a:p>
            <a:pPr eaLnBrk="0" latinLnBrk="0" hangingPunct="0">
              <a:lnSpc>
                <a:spcPct val="110000"/>
              </a:lnSpc>
              <a:buFont typeface="Wingdings" pitchFamily="2" charset="2"/>
              <a:buNone/>
            </a:pPr>
            <a:r>
              <a:rPr lang="ko-KR" altLang="en-US" sz="2100" dirty="0">
                <a:latin typeface="HY견고딕" pitchFamily="18" charset="-127"/>
                <a:ea typeface="HY견고딕" pitchFamily="18" charset="-127"/>
              </a:rPr>
              <a:t>인버터</a:t>
            </a:r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864330" y="7331865"/>
            <a:ext cx="1125790" cy="40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24051" tIns="24051" rIns="24051" bIns="24051" anchor="ctr">
            <a:spAutoFit/>
          </a:bodyPr>
          <a:lstStyle/>
          <a:p>
            <a:pPr eaLnBrk="0" latinLnBrk="0" hangingPunct="0">
              <a:lnSpc>
                <a:spcPct val="110000"/>
              </a:lnSpc>
              <a:buFont typeface="Wingdings" pitchFamily="2" charset="2"/>
              <a:buNone/>
            </a:pPr>
            <a:r>
              <a:rPr lang="ko-KR" altLang="en-US" sz="2100" dirty="0">
                <a:latin typeface="HY견고딕" pitchFamily="18" charset="-127"/>
                <a:ea typeface="HY견고딕" pitchFamily="18" charset="-127"/>
              </a:rPr>
              <a:t>계통연계</a:t>
            </a:r>
          </a:p>
        </p:txBody>
      </p:sp>
      <p:pic>
        <p:nvPicPr>
          <p:cNvPr id="14343" name="Picture 19" descr="S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1585" y="5468101"/>
            <a:ext cx="802152" cy="125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20" descr="junctionbo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4419" y="4247948"/>
            <a:ext cx="699574" cy="68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21" descr="S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581" y="5468103"/>
            <a:ext cx="802152" cy="1249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25" descr="어레이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0010" y="2643305"/>
            <a:ext cx="1103728" cy="94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26" descr="어레이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78363" y="2621078"/>
            <a:ext cx="1107831" cy="95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27" descr="junctionbo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1181" y="4236836"/>
            <a:ext cx="695471" cy="68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23"/>
          <p:cNvGrpSpPr>
            <a:grpSpLocks/>
          </p:cNvGrpSpPr>
          <p:nvPr/>
        </p:nvGrpSpPr>
        <p:grpSpPr bwMode="auto">
          <a:xfrm>
            <a:off x="1518768" y="7615010"/>
            <a:ext cx="1278108" cy="1262380"/>
            <a:chOff x="750" y="3316"/>
            <a:chExt cx="575" cy="568"/>
          </a:xfrm>
        </p:grpSpPr>
        <p:pic>
          <p:nvPicPr>
            <p:cNvPr id="14410" name="Picture 11" descr="sectionalizer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0" y="3379"/>
              <a:ext cx="30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11" name="Picture 29" descr="전봇대03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09" y="3316"/>
              <a:ext cx="127" cy="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412" name="Freeform 30"/>
            <p:cNvSpPr>
              <a:spLocks/>
            </p:cNvSpPr>
            <p:nvPr/>
          </p:nvSpPr>
          <p:spPr bwMode="auto">
            <a:xfrm>
              <a:off x="1169" y="3451"/>
              <a:ext cx="156" cy="61"/>
            </a:xfrm>
            <a:custGeom>
              <a:avLst/>
              <a:gdLst>
                <a:gd name="T0" fmla="*/ 0 w 545"/>
                <a:gd name="T1" fmla="*/ 0 h 91"/>
                <a:gd name="T2" fmla="*/ 50363212 w 545"/>
                <a:gd name="T3" fmla="*/ 646836640 h 91"/>
                <a:gd name="T4" fmla="*/ 50363212 w 545"/>
                <a:gd name="T5" fmla="*/ 0 h 91"/>
                <a:gd name="T6" fmla="*/ 0 60000 65536"/>
                <a:gd name="T7" fmla="*/ 0 60000 65536"/>
                <a:gd name="T8" fmla="*/ 0 60000 65536"/>
                <a:gd name="T9" fmla="*/ 0 w 545"/>
                <a:gd name="T10" fmla="*/ 0 h 91"/>
                <a:gd name="T11" fmla="*/ 545 w 545"/>
                <a:gd name="T12" fmla="*/ 91 h 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5" h="91">
                  <a:moveTo>
                    <a:pt x="0" y="0"/>
                  </a:moveTo>
                  <a:cubicBezTo>
                    <a:pt x="68" y="45"/>
                    <a:pt x="136" y="91"/>
                    <a:pt x="227" y="91"/>
                  </a:cubicBezTo>
                  <a:cubicBezTo>
                    <a:pt x="318" y="91"/>
                    <a:pt x="492" y="15"/>
                    <a:pt x="545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413" name="Freeform 31"/>
            <p:cNvSpPr>
              <a:spLocks/>
            </p:cNvSpPr>
            <p:nvPr/>
          </p:nvSpPr>
          <p:spPr bwMode="auto">
            <a:xfrm>
              <a:off x="1044" y="3451"/>
              <a:ext cx="116" cy="70"/>
            </a:xfrm>
            <a:custGeom>
              <a:avLst/>
              <a:gdLst>
                <a:gd name="T0" fmla="*/ 70660644 w 362"/>
                <a:gd name="T1" fmla="*/ 0 h 98"/>
                <a:gd name="T2" fmla="*/ 70660644 w 362"/>
                <a:gd name="T3" fmla="*/ 782609676 h 98"/>
                <a:gd name="T4" fmla="*/ 0 w 362"/>
                <a:gd name="T5" fmla="*/ 782609676 h 98"/>
                <a:gd name="T6" fmla="*/ 0 60000 65536"/>
                <a:gd name="T7" fmla="*/ 0 60000 65536"/>
                <a:gd name="T8" fmla="*/ 0 60000 65536"/>
                <a:gd name="T9" fmla="*/ 0 w 362"/>
                <a:gd name="T10" fmla="*/ 0 h 98"/>
                <a:gd name="T11" fmla="*/ 362 w 362"/>
                <a:gd name="T12" fmla="*/ 98 h 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2" h="98">
                  <a:moveTo>
                    <a:pt x="362" y="0"/>
                  </a:moveTo>
                  <a:cubicBezTo>
                    <a:pt x="301" y="41"/>
                    <a:pt x="241" y="82"/>
                    <a:pt x="181" y="90"/>
                  </a:cubicBezTo>
                  <a:cubicBezTo>
                    <a:pt x="121" y="98"/>
                    <a:pt x="60" y="71"/>
                    <a:pt x="0" y="4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4351" name="Oval 34"/>
          <p:cNvSpPr>
            <a:spLocks noChangeArrowheads="1"/>
          </p:cNvSpPr>
          <p:nvPr/>
        </p:nvSpPr>
        <p:spPr bwMode="auto">
          <a:xfrm flipV="1">
            <a:off x="2727126" y="3767888"/>
            <a:ext cx="26671" cy="3778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52" name="Oval 35"/>
          <p:cNvSpPr>
            <a:spLocks noChangeArrowheads="1"/>
          </p:cNvSpPr>
          <p:nvPr/>
        </p:nvSpPr>
        <p:spPr bwMode="auto">
          <a:xfrm flipV="1">
            <a:off x="2825599" y="3767890"/>
            <a:ext cx="28722" cy="4000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53" name="Oval 36"/>
          <p:cNvSpPr>
            <a:spLocks noChangeArrowheads="1"/>
          </p:cNvSpPr>
          <p:nvPr/>
        </p:nvSpPr>
        <p:spPr bwMode="auto">
          <a:xfrm flipV="1">
            <a:off x="2630705" y="4965818"/>
            <a:ext cx="26669" cy="3778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54" name="Oval 37"/>
          <p:cNvSpPr>
            <a:spLocks noChangeArrowheads="1"/>
          </p:cNvSpPr>
          <p:nvPr/>
        </p:nvSpPr>
        <p:spPr bwMode="auto">
          <a:xfrm flipV="1">
            <a:off x="2729180" y="4965816"/>
            <a:ext cx="26669" cy="4222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55" name="Oval 38"/>
          <p:cNvSpPr>
            <a:spLocks noChangeArrowheads="1"/>
          </p:cNvSpPr>
          <p:nvPr/>
        </p:nvSpPr>
        <p:spPr bwMode="auto">
          <a:xfrm flipV="1">
            <a:off x="2663528" y="6083733"/>
            <a:ext cx="28722" cy="3778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56" name="Oval 39"/>
          <p:cNvSpPr>
            <a:spLocks noChangeArrowheads="1"/>
          </p:cNvSpPr>
          <p:nvPr/>
        </p:nvSpPr>
        <p:spPr bwMode="auto">
          <a:xfrm flipV="1">
            <a:off x="2766108" y="6083735"/>
            <a:ext cx="26669" cy="4000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358" name="Picture 47" descr="컴퓨터만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2768" y="6092625"/>
            <a:ext cx="393896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5" name="Text Box 67"/>
          <p:cNvSpPr txBox="1">
            <a:spLocks noChangeArrowheads="1"/>
          </p:cNvSpPr>
          <p:nvPr/>
        </p:nvSpPr>
        <p:spPr bwMode="auto">
          <a:xfrm>
            <a:off x="4092457" y="5763581"/>
            <a:ext cx="625653" cy="30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24051" tIns="24051" rIns="24051" bIns="24051" anchor="ctr">
            <a:spAutoFit/>
          </a:bodyPr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</a:pPr>
            <a:r>
              <a:rPr lang="ko-KR" altLang="en-US" sz="1500" dirty="0" smtClean="0">
                <a:solidFill>
                  <a:srgbClr val="FF3300"/>
                </a:solidFill>
                <a:latin typeface="HY견고딕" pitchFamily="18" charset="-127"/>
                <a:ea typeface="HY견고딕" pitchFamily="18" charset="-127"/>
              </a:rPr>
              <a:t>제어실</a:t>
            </a:r>
            <a:endParaRPr lang="ko-KR" altLang="en-US" sz="1500" dirty="0">
              <a:solidFill>
                <a:srgbClr val="FF33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14371" name="AutoShape 121"/>
          <p:cNvCxnSpPr>
            <a:cxnSpLocks noChangeShapeType="1"/>
          </p:cNvCxnSpPr>
          <p:nvPr/>
        </p:nvCxnSpPr>
        <p:spPr bwMode="auto">
          <a:xfrm>
            <a:off x="3069734" y="6092625"/>
            <a:ext cx="1713034" cy="211138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rgbClr val="336699"/>
            </a:solidFill>
            <a:miter lim="800000"/>
            <a:headEnd/>
            <a:tailEnd type="triangle" w="med" len="med"/>
          </a:ln>
        </p:spPr>
      </p:cxnSp>
      <p:cxnSp>
        <p:nvCxnSpPr>
          <p:cNvPr id="14372" name="AutoShape 122"/>
          <p:cNvCxnSpPr>
            <a:cxnSpLocks noChangeShapeType="1"/>
          </p:cNvCxnSpPr>
          <p:nvPr/>
        </p:nvCxnSpPr>
        <p:spPr bwMode="auto">
          <a:xfrm flipV="1">
            <a:off x="2844065" y="6303763"/>
            <a:ext cx="1938703" cy="1284605"/>
          </a:xfrm>
          <a:prstGeom prst="bentConnector3">
            <a:avLst>
              <a:gd name="adj1" fmla="val 49949"/>
            </a:avLst>
          </a:prstGeom>
          <a:noFill/>
          <a:ln w="9525">
            <a:solidFill>
              <a:srgbClr val="336699"/>
            </a:solidFill>
            <a:miter lim="800000"/>
            <a:headEnd/>
            <a:tailEnd type="triangle" w="med" len="med"/>
          </a:ln>
        </p:spPr>
      </p:cxnSp>
      <p:sp>
        <p:nvSpPr>
          <p:cNvPr id="34" name="Rectangle 40"/>
          <p:cNvSpPr>
            <a:spLocks noChangeArrowheads="1"/>
          </p:cNvSpPr>
          <p:nvPr/>
        </p:nvSpPr>
        <p:spPr bwMode="auto">
          <a:xfrm>
            <a:off x="2236808" y="4981373"/>
            <a:ext cx="96422" cy="38227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bg1"/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  <a:defRPr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Rectangle 40"/>
          <p:cNvSpPr>
            <a:spLocks noChangeArrowheads="1"/>
          </p:cNvSpPr>
          <p:nvPr/>
        </p:nvSpPr>
        <p:spPr bwMode="auto">
          <a:xfrm>
            <a:off x="2236808" y="3694546"/>
            <a:ext cx="96422" cy="38227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bg1"/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  <a:defRPr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Rectangle 40"/>
          <p:cNvSpPr>
            <a:spLocks noChangeArrowheads="1"/>
          </p:cNvSpPr>
          <p:nvPr/>
        </p:nvSpPr>
        <p:spPr bwMode="auto">
          <a:xfrm>
            <a:off x="2236808" y="6719368"/>
            <a:ext cx="96422" cy="38227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bg1"/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22177" tIns="61089" rIns="122177" bIns="61089" anchor="ctr"/>
          <a:lstStyle/>
          <a:p>
            <a:pPr algn="ctr" eaLnBrk="0" latinLnBrk="0" hangingPunct="0">
              <a:lnSpc>
                <a:spcPct val="110000"/>
              </a:lnSpc>
              <a:buFont typeface="Wingdings" pitchFamily="2" charset="2"/>
              <a:buNone/>
              <a:defRPr/>
            </a:pPr>
            <a:endParaRPr lang="ko-KR" altLang="ko-KR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76" name="AutoShape 127"/>
          <p:cNvSpPr>
            <a:spLocks noChangeArrowheads="1"/>
          </p:cNvSpPr>
          <p:nvPr/>
        </p:nvSpPr>
        <p:spPr bwMode="auto">
          <a:xfrm>
            <a:off x="350815" y="1700195"/>
            <a:ext cx="5185890" cy="7564901"/>
          </a:xfrm>
          <a:prstGeom prst="roundRect">
            <a:avLst>
              <a:gd name="adj" fmla="val 3741"/>
            </a:avLst>
          </a:prstGeom>
          <a:noFill/>
          <a:ln w="28575" algn="ctr">
            <a:solidFill>
              <a:srgbClr val="336699"/>
            </a:solidFill>
            <a:round/>
            <a:headEnd/>
            <a:tailEnd/>
          </a:ln>
        </p:spPr>
        <p:txBody>
          <a:bodyPr wrap="none" lIns="122177" tIns="61089" rIns="122177" bIns="61089" anchor="ctr"/>
          <a:lstStyle/>
          <a:p>
            <a:endParaRPr lang="ko-KR" altLang="en-US"/>
          </a:p>
        </p:txBody>
      </p:sp>
      <p:graphicFrame>
        <p:nvGraphicFramePr>
          <p:cNvPr id="41212" name="Group 2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824842"/>
              </p:ext>
            </p:extLst>
          </p:nvPr>
        </p:nvGraphicFramePr>
        <p:xfrm>
          <a:off x="6040760" y="1700195"/>
          <a:ext cx="6350532" cy="7542083"/>
        </p:xfrm>
        <a:graphic>
          <a:graphicData uri="http://schemas.openxmlformats.org/drawingml/2006/table">
            <a:tbl>
              <a:tblPr/>
              <a:tblGrid>
                <a:gridCol w="1872208"/>
                <a:gridCol w="4478324"/>
              </a:tblGrid>
              <a:tr h="666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구 분</a:t>
                      </a:r>
                    </a:p>
                  </a:txBody>
                  <a:tcPr marL="123605" marR="123605" marT="66245" marB="6624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설       명</a:t>
                      </a:r>
                    </a:p>
                  </a:txBody>
                  <a:tcPr marL="123605" marR="123605" marT="66245" marB="6624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</a:tr>
              <a:tr h="1146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모듈</a:t>
                      </a:r>
                    </a:p>
                  </a:txBody>
                  <a:tcPr marL="123605" marR="123605" marT="66245" marB="6624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태양빛을 받아 직류전기생산</a:t>
                      </a:r>
                    </a:p>
                  </a:txBody>
                  <a:tcPr marL="123605" marR="123605" marT="66245" marB="6624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6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접속반</a:t>
                      </a:r>
                    </a:p>
                  </a:txBody>
                  <a:tcPr marL="123605" marR="123605" marT="66245" marB="6624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모듈 결선을 </a:t>
                      </a:r>
                      <a:r>
                        <a:rPr kumimoji="0" lang="ko-KR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직병렬</a:t>
                      </a: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합성</a:t>
                      </a:r>
                    </a:p>
                  </a:txBody>
                  <a:tcPr marL="123605" marR="123605" marT="66245" marB="6624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6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인버터</a:t>
                      </a:r>
                    </a:p>
                  </a:txBody>
                  <a:tcPr marL="123605" marR="123605" marT="66245" marB="6624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최대출력점을</a:t>
                      </a: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찾아 직류를 교류로 변환</a:t>
                      </a:r>
                    </a:p>
                  </a:txBody>
                  <a:tcPr marL="123605" marR="123605" marT="66245" marB="6624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6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모니터링</a:t>
                      </a:r>
                    </a:p>
                  </a:txBody>
                  <a:tcPr marL="123605" marR="123605" marT="66245" marB="6624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운전상태 감시</a:t>
                      </a:r>
                      <a:r>
                        <a:rPr kumimoji="0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데이터 관리</a:t>
                      </a:r>
                    </a:p>
                  </a:txBody>
                  <a:tcPr marL="123605" marR="123605" marT="66245" marB="6624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6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계통연계</a:t>
                      </a:r>
                    </a:p>
                  </a:txBody>
                  <a:tcPr marL="123605" marR="123605" marT="66245" marB="6624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상용계통 연계</a:t>
                      </a:r>
                      <a:r>
                        <a:rPr kumimoji="0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전압</a:t>
                      </a:r>
                      <a:r>
                        <a:rPr kumimoji="0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HY견고딕" pitchFamily="18" charset="-127"/>
                        </a:rPr>
                        <a:t>·</a:t>
                      </a: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주파수 동기화</a:t>
                      </a:r>
                      <a:r>
                        <a:rPr kumimoji="0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및 전력 송전</a:t>
                      </a:r>
                    </a:p>
                  </a:txBody>
                  <a:tcPr marL="123605" marR="123605" marT="66245" marB="6624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6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설치구조물</a:t>
                      </a:r>
                    </a:p>
                  </a:txBody>
                  <a:tcPr marL="123605" marR="123605" marT="66245" marB="6624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최적화를 위한 태양광모듈 설치 지지대 </a:t>
                      </a:r>
                    </a:p>
                  </a:txBody>
                  <a:tcPr marL="123605" marR="123605" marT="66245" marB="6624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" name="Text Box 38"/>
          <p:cNvSpPr txBox="1">
            <a:spLocks noChangeArrowheads="1"/>
          </p:cNvSpPr>
          <p:nvPr/>
        </p:nvSpPr>
        <p:spPr bwMode="auto">
          <a:xfrm>
            <a:off x="352128" y="1062601"/>
            <a:ext cx="4336001" cy="569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r>
              <a:rPr lang="en-US" altLang="ko-KR" sz="2900" dirty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■ </a:t>
            </a:r>
            <a:r>
              <a:rPr lang="ko-KR" altLang="en-US" sz="2900" dirty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태양광 </a:t>
            </a:r>
            <a:r>
              <a:rPr lang="ko-KR" altLang="en-US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시스템의</a:t>
            </a:r>
            <a:r>
              <a:rPr lang="en-US" altLang="ko-KR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구성</a:t>
            </a:r>
            <a:endParaRPr lang="en-US" altLang="ko-KR" sz="2900" dirty="0">
              <a:solidFill>
                <a:srgbClr val="CC33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0" name="Picture 6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400669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</a:t>
            </a:r>
            <a:r>
              <a:rPr lang="ko-KR" altLang="en-US" sz="320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시공기준 및 현장점검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168" y="1643939"/>
            <a:ext cx="11305256" cy="773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352128" y="1062601"/>
            <a:ext cx="4336001" cy="569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r>
              <a:rPr lang="en-US" altLang="ko-KR" sz="2900" dirty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■ </a:t>
            </a:r>
            <a:r>
              <a:rPr lang="ko-KR" altLang="en-US" sz="2900" dirty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태양광 </a:t>
            </a:r>
            <a:r>
              <a:rPr lang="ko-KR" altLang="en-US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시스템의</a:t>
            </a:r>
            <a:r>
              <a:rPr lang="en-US" altLang="ko-KR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900" dirty="0" smtClean="0">
                <a:solidFill>
                  <a:srgbClr val="CC3300"/>
                </a:solidFill>
                <a:latin typeface="HY견고딕" pitchFamily="18" charset="-127"/>
                <a:ea typeface="HY견고딕" pitchFamily="18" charset="-127"/>
              </a:rPr>
              <a:t>설계</a:t>
            </a:r>
            <a:endParaRPr lang="en-US" altLang="ko-KR" sz="2900" dirty="0">
              <a:solidFill>
                <a:srgbClr val="CC33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" name="Picture 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3"/>
          <p:cNvSpPr txBox="1">
            <a:spLocks noChangeArrowheads="1"/>
          </p:cNvSpPr>
          <p:nvPr/>
        </p:nvSpPr>
        <p:spPr bwMode="auto">
          <a:xfrm>
            <a:off x="1360240" y="135379"/>
            <a:ext cx="6536924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827238" algn="l"/>
              </a:tabLst>
            </a:pPr>
            <a:r>
              <a:rPr lang="en-US" altLang="ko-KR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시공기준 및 현장점검</a:t>
            </a:r>
            <a:endParaRPr lang="en-US" altLang="ko-KR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104" y="48012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3"/>
          <p:cNvSpPr txBox="1">
            <a:spLocks noChangeArrowheads="1"/>
          </p:cNvSpPr>
          <p:nvPr/>
        </p:nvSpPr>
        <p:spPr bwMode="auto">
          <a:xfrm>
            <a:off x="1357350" y="547692"/>
            <a:ext cx="5442073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827238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태양광발전사업의 </a:t>
            </a:r>
            <a:r>
              <a:rPr lang="ko-KR" altLang="en-US" sz="320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추진절차</a:t>
            </a:r>
            <a:endParaRPr lang="en-US" altLang="ko-KR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49" y="1776264"/>
            <a:ext cx="5400600" cy="686652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48" y="2136303"/>
            <a:ext cx="4717771" cy="650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64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538004" y="1848272"/>
            <a:ext cx="3721491" cy="3022600"/>
            <a:chOff x="2212" y="745"/>
            <a:chExt cx="1814" cy="1360"/>
          </a:xfrm>
        </p:grpSpPr>
        <p:sp>
          <p:nvSpPr>
            <p:cNvPr id="1971205" name="Rectangle 5"/>
            <p:cNvSpPr>
              <a:spLocks noChangeArrowheads="1"/>
            </p:cNvSpPr>
            <p:nvPr/>
          </p:nvSpPr>
          <p:spPr bwMode="auto">
            <a:xfrm>
              <a:off x="2212" y="762"/>
              <a:ext cx="1814" cy="1343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06" name="Rectangle 6"/>
            <p:cNvSpPr>
              <a:spLocks noChangeArrowheads="1"/>
            </p:cNvSpPr>
            <p:nvPr/>
          </p:nvSpPr>
          <p:spPr bwMode="auto">
            <a:xfrm>
              <a:off x="2212" y="762"/>
              <a:ext cx="1812" cy="162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07" name="Rectangle 7"/>
            <p:cNvSpPr>
              <a:spLocks noChangeArrowheads="1"/>
            </p:cNvSpPr>
            <p:nvPr/>
          </p:nvSpPr>
          <p:spPr bwMode="auto">
            <a:xfrm>
              <a:off x="2212" y="745"/>
              <a:ext cx="1518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2.</a:t>
              </a:r>
              <a:r>
                <a:rPr lang="ko-KR" altLang="en-US" dirty="0" err="1">
                  <a:latin typeface="HY울릉도M" pitchFamily="18" charset="-127"/>
                  <a:ea typeface="HY울릉도M" pitchFamily="18" charset="-127"/>
                </a:rPr>
                <a:t>롯드선택</a:t>
              </a:r>
              <a:endParaRPr lang="ko-KR" altLang="en-US" dirty="0">
                <a:latin typeface="HY울릉도M" pitchFamily="18" charset="-127"/>
                <a:ea typeface="HY울릉도M" pitchFamily="18" charset="-127"/>
              </a:endParaRPr>
            </a:p>
          </p:txBody>
        </p:sp>
        <p:pic>
          <p:nvPicPr>
            <p:cNvPr id="1971208" name="Picture 8" descr="DSCN003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58" y="957"/>
              <a:ext cx="1735" cy="1098"/>
            </a:xfrm>
            <a:prstGeom prst="rect">
              <a:avLst/>
            </a:prstGeom>
            <a:noFill/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538004" y="5596255"/>
            <a:ext cx="3721491" cy="3022600"/>
            <a:chOff x="2212" y="2528"/>
            <a:chExt cx="1814" cy="1360"/>
          </a:xfrm>
        </p:grpSpPr>
        <p:sp>
          <p:nvSpPr>
            <p:cNvPr id="1971210" name="Rectangle 10"/>
            <p:cNvSpPr>
              <a:spLocks noChangeArrowheads="1"/>
            </p:cNvSpPr>
            <p:nvPr/>
          </p:nvSpPr>
          <p:spPr bwMode="auto">
            <a:xfrm>
              <a:off x="2212" y="2546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11" name="Rectangle 11"/>
            <p:cNvSpPr>
              <a:spLocks noChangeArrowheads="1"/>
            </p:cNvSpPr>
            <p:nvPr/>
          </p:nvSpPr>
          <p:spPr bwMode="auto">
            <a:xfrm>
              <a:off x="2212" y="2546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1971212" name="Picture 12" descr="DSCN004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58" y="2759"/>
              <a:ext cx="1744" cy="1097"/>
            </a:xfrm>
            <a:prstGeom prst="rect">
              <a:avLst/>
            </a:prstGeom>
            <a:noFill/>
          </p:spPr>
        </p:pic>
        <p:sp>
          <p:nvSpPr>
            <p:cNvPr id="1971213" name="Rectangle 13"/>
            <p:cNvSpPr>
              <a:spLocks noChangeArrowheads="1"/>
            </p:cNvSpPr>
            <p:nvPr/>
          </p:nvSpPr>
          <p:spPr bwMode="auto">
            <a:xfrm>
              <a:off x="2212" y="2528"/>
              <a:ext cx="1439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5. </a:t>
              </a:r>
              <a:r>
                <a:rPr lang="ko-KR" altLang="en-US" dirty="0" err="1" smtClean="0">
                  <a:latin typeface="HY울릉도M" pitchFamily="18" charset="-127"/>
                  <a:ea typeface="HY울릉도M" pitchFamily="18" charset="-127"/>
                </a:rPr>
                <a:t>케미컬</a:t>
              </a:r>
              <a:r>
                <a:rPr lang="ko-KR" altLang="en-US" dirty="0" smtClean="0">
                  <a:latin typeface="HY울릉도M" pitchFamily="18" charset="-127"/>
                  <a:ea typeface="HY울릉도M" pitchFamily="18" charset="-127"/>
                </a:rPr>
                <a:t>  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주입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17464" y="5596255"/>
            <a:ext cx="3887666" cy="3022600"/>
            <a:chOff x="106" y="2518"/>
            <a:chExt cx="1895" cy="1360"/>
          </a:xfrm>
        </p:grpSpPr>
        <p:sp>
          <p:nvSpPr>
            <p:cNvPr id="1971215" name="Rectangle 15"/>
            <p:cNvSpPr>
              <a:spLocks noChangeArrowheads="1"/>
            </p:cNvSpPr>
            <p:nvPr/>
          </p:nvSpPr>
          <p:spPr bwMode="auto">
            <a:xfrm>
              <a:off x="106" y="2536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16" name="Rectangle 16"/>
            <p:cNvSpPr>
              <a:spLocks noChangeArrowheads="1"/>
            </p:cNvSpPr>
            <p:nvPr/>
          </p:nvSpPr>
          <p:spPr bwMode="auto">
            <a:xfrm>
              <a:off x="106" y="2536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17" name="Rectangle 17"/>
            <p:cNvSpPr>
              <a:spLocks noChangeArrowheads="1"/>
            </p:cNvSpPr>
            <p:nvPr/>
          </p:nvSpPr>
          <p:spPr bwMode="auto">
            <a:xfrm>
              <a:off x="111" y="2518"/>
              <a:ext cx="1890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4. </a:t>
              </a:r>
              <a:r>
                <a:rPr lang="ko-KR" altLang="en-US" dirty="0" err="1">
                  <a:latin typeface="HY울릉도M" pitchFamily="18" charset="-127"/>
                  <a:ea typeface="HY울릉도M" pitchFamily="18" charset="-127"/>
                </a:rPr>
                <a:t>구멍속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 이물질 제거</a:t>
              </a:r>
            </a:p>
          </p:txBody>
        </p:sp>
        <p:pic>
          <p:nvPicPr>
            <p:cNvPr id="1971218" name="Picture 18" descr="DSCN003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8" y="2745"/>
              <a:ext cx="1738" cy="1101"/>
            </a:xfrm>
            <a:prstGeom prst="rect">
              <a:avLst/>
            </a:prstGeom>
            <a:noFill/>
          </p:spPr>
        </p:pic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217464" y="1848272"/>
            <a:ext cx="3721491" cy="3022600"/>
            <a:chOff x="200" y="745"/>
            <a:chExt cx="1814" cy="1360"/>
          </a:xfrm>
        </p:grpSpPr>
        <p:sp>
          <p:nvSpPr>
            <p:cNvPr id="1971220" name="Rectangle 20"/>
            <p:cNvSpPr>
              <a:spLocks noChangeArrowheads="1"/>
            </p:cNvSpPr>
            <p:nvPr/>
          </p:nvSpPr>
          <p:spPr bwMode="auto">
            <a:xfrm>
              <a:off x="200" y="763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21" name="Rectangle 21"/>
            <p:cNvSpPr>
              <a:spLocks noChangeArrowheads="1"/>
            </p:cNvSpPr>
            <p:nvPr/>
          </p:nvSpPr>
          <p:spPr bwMode="auto">
            <a:xfrm>
              <a:off x="200" y="763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22" name="Rectangle 22"/>
            <p:cNvSpPr>
              <a:spLocks noChangeArrowheads="1"/>
            </p:cNvSpPr>
            <p:nvPr/>
          </p:nvSpPr>
          <p:spPr bwMode="auto">
            <a:xfrm>
              <a:off x="205" y="745"/>
              <a:ext cx="1807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1. Site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선정</a:t>
              </a:r>
            </a:p>
          </p:txBody>
        </p:sp>
        <p:pic>
          <p:nvPicPr>
            <p:cNvPr id="1971223" name="Picture 23" descr="DSCN008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4" y="972"/>
              <a:ext cx="1738" cy="1104"/>
            </a:xfrm>
            <a:prstGeom prst="rect">
              <a:avLst/>
            </a:prstGeom>
            <a:noFill/>
          </p:spPr>
        </p:pic>
      </p:grp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8936502" y="1848272"/>
            <a:ext cx="3721491" cy="3022600"/>
            <a:chOff x="4356" y="780"/>
            <a:chExt cx="1814" cy="1360"/>
          </a:xfrm>
        </p:grpSpPr>
        <p:sp>
          <p:nvSpPr>
            <p:cNvPr id="1971225" name="Rectangle 25"/>
            <p:cNvSpPr>
              <a:spLocks noChangeArrowheads="1"/>
            </p:cNvSpPr>
            <p:nvPr/>
          </p:nvSpPr>
          <p:spPr bwMode="auto">
            <a:xfrm>
              <a:off x="4356" y="798"/>
              <a:ext cx="1814" cy="134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26" name="Rectangle 26"/>
            <p:cNvSpPr>
              <a:spLocks noChangeArrowheads="1"/>
            </p:cNvSpPr>
            <p:nvPr/>
          </p:nvSpPr>
          <p:spPr bwMode="auto">
            <a:xfrm>
              <a:off x="4356" y="798"/>
              <a:ext cx="1812" cy="163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27" name="Rectangle 27"/>
            <p:cNvSpPr>
              <a:spLocks noChangeArrowheads="1"/>
            </p:cNvSpPr>
            <p:nvPr/>
          </p:nvSpPr>
          <p:spPr bwMode="auto">
            <a:xfrm>
              <a:off x="4389" y="780"/>
              <a:ext cx="1578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3.</a:t>
              </a:r>
              <a:r>
                <a:rPr lang="ko-KR" altLang="en-US" dirty="0" err="1">
                  <a:latin typeface="HY울릉도M" pitchFamily="18" charset="-127"/>
                  <a:ea typeface="HY울릉도M" pitchFamily="18" charset="-127"/>
                </a:rPr>
                <a:t>앙카</a:t>
              </a:r>
              <a:r>
                <a:rPr lang="ko-KR" altLang="en-US" dirty="0">
                  <a:latin typeface="HY울릉도M" pitchFamily="18" charset="-127"/>
                  <a:ea typeface="HY울릉도M" pitchFamily="18" charset="-127"/>
                </a:rPr>
                <a:t> 구멍 뚫기</a:t>
              </a:r>
            </a:p>
          </p:txBody>
        </p:sp>
        <p:pic>
          <p:nvPicPr>
            <p:cNvPr id="1971228" name="Picture 28" descr="앙카구멍 뚫기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94" y="1001"/>
              <a:ext cx="1741" cy="1104"/>
            </a:xfrm>
            <a:prstGeom prst="rect">
              <a:avLst/>
            </a:prstGeom>
            <a:noFill/>
          </p:spPr>
        </p:pic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8936502" y="5596255"/>
            <a:ext cx="3721491" cy="3022600"/>
            <a:chOff x="4356" y="2518"/>
            <a:chExt cx="1814" cy="1360"/>
          </a:xfrm>
        </p:grpSpPr>
        <p:sp>
          <p:nvSpPr>
            <p:cNvPr id="1971230" name="Rectangle 30"/>
            <p:cNvSpPr>
              <a:spLocks noChangeArrowheads="1"/>
            </p:cNvSpPr>
            <p:nvPr/>
          </p:nvSpPr>
          <p:spPr bwMode="auto">
            <a:xfrm>
              <a:off x="4356" y="2535"/>
              <a:ext cx="1814" cy="1343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31" name="Rectangle 31"/>
            <p:cNvSpPr>
              <a:spLocks noChangeArrowheads="1"/>
            </p:cNvSpPr>
            <p:nvPr/>
          </p:nvSpPr>
          <p:spPr bwMode="auto">
            <a:xfrm>
              <a:off x="4356" y="2535"/>
              <a:ext cx="1812" cy="162"/>
            </a:xfrm>
            <a:prstGeom prst="rect">
              <a:avLst/>
            </a:prstGeom>
            <a:solidFill>
              <a:srgbClr val="C0C0C0">
                <a:alpha val="50000"/>
              </a:srgb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71232" name="Rectangle 32"/>
            <p:cNvSpPr>
              <a:spLocks noChangeArrowheads="1"/>
            </p:cNvSpPr>
            <p:nvPr/>
          </p:nvSpPr>
          <p:spPr bwMode="auto">
            <a:xfrm>
              <a:off x="4356" y="2518"/>
              <a:ext cx="171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dirty="0">
                  <a:latin typeface="HY울릉도M" pitchFamily="18" charset="-127"/>
                  <a:ea typeface="HY울릉도M" pitchFamily="18" charset="-127"/>
                </a:rPr>
                <a:t>6. </a:t>
              </a:r>
              <a:r>
                <a:rPr lang="ko-KR" altLang="en-US" dirty="0" err="1" smtClean="0">
                  <a:latin typeface="HY울릉도M" pitchFamily="18" charset="-127"/>
                  <a:ea typeface="HY울릉도M" pitchFamily="18" charset="-127"/>
                </a:rPr>
                <a:t>기초앙카</a:t>
              </a:r>
              <a:r>
                <a:rPr lang="ko-KR" altLang="en-US" dirty="0" smtClean="0">
                  <a:latin typeface="HY울릉도M" pitchFamily="18" charset="-127"/>
                  <a:ea typeface="HY울릉도M" pitchFamily="18" charset="-127"/>
                </a:rPr>
                <a:t> 볼트 설치</a:t>
              </a:r>
              <a:endParaRPr lang="ko-KR" altLang="en-US" dirty="0">
                <a:latin typeface="HY울릉도M" pitchFamily="18" charset="-127"/>
                <a:ea typeface="HY울릉도M" pitchFamily="18" charset="-127"/>
              </a:endParaRPr>
            </a:p>
          </p:txBody>
        </p:sp>
        <p:pic>
          <p:nvPicPr>
            <p:cNvPr id="1971233" name="Picture 33" descr="DSCN004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89" y="2739"/>
              <a:ext cx="1747" cy="1104"/>
            </a:xfrm>
            <a:prstGeom prst="rect">
              <a:avLst/>
            </a:prstGeom>
            <a:noFill/>
          </p:spPr>
        </p:pic>
      </p:grpSp>
      <p:pic>
        <p:nvPicPr>
          <p:cNvPr id="34" name="Picture 6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1816" y="106680"/>
            <a:ext cx="12454891" cy="86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73"/>
          <p:cNvSpPr txBox="1">
            <a:spLocks noChangeArrowheads="1"/>
          </p:cNvSpPr>
          <p:nvPr/>
        </p:nvSpPr>
        <p:spPr bwMode="auto">
          <a:xfrm>
            <a:off x="1327346" y="182246"/>
            <a:ext cx="6400669" cy="6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177" tIns="61089" rIns="122177" bIns="61089">
            <a:spAutoFit/>
          </a:bodyPr>
          <a:lstStyle/>
          <a:p>
            <a:pPr>
              <a:tabLst>
                <a:tab pos="608763" algn="l"/>
              </a:tabLst>
            </a:pPr>
            <a:r>
              <a:rPr lang="ko-KR" altLang="en-US" sz="3200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태양광설비 시공기준 및 현장점검</a:t>
            </a:r>
            <a:endParaRPr lang="ko-KR" altLang="en-US" sz="320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8" name="TextBox 15"/>
          <p:cNvSpPr txBox="1">
            <a:spLocks noChangeArrowheads="1"/>
          </p:cNvSpPr>
          <p:nvPr/>
        </p:nvSpPr>
        <p:spPr bwMode="auto">
          <a:xfrm>
            <a:off x="263011" y="624136"/>
            <a:ext cx="4913653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016" tIns="64008" rIns="128016" bIns="64008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1. </a:t>
            </a:r>
            <a:r>
              <a:rPr lang="ko-KR" altLang="en-US" sz="3400" b="1" dirty="0" smtClean="0">
                <a:solidFill>
                  <a:srgbClr val="0070C0"/>
                </a:solidFill>
                <a:latin typeface="Century Gothic" pitchFamily="34" charset="0"/>
                <a:ea typeface="맑은 고딕"/>
              </a:rPr>
              <a:t>태양광설비 시공 절차</a:t>
            </a:r>
            <a:endParaRPr lang="en-US" altLang="ko-KR" sz="3400" b="1" dirty="0">
              <a:solidFill>
                <a:srgbClr val="0070C0"/>
              </a:solidFill>
              <a:latin typeface="Century Gothic" pitchFamily="34" charset="0"/>
              <a:ea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6131</TotalTime>
  <Words>778</Words>
  <Application>Microsoft Office PowerPoint</Application>
  <PresentationFormat>A3 용지(297x420mm)</PresentationFormat>
  <Paragraphs>159</Paragraphs>
  <Slides>26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6" baseType="lpstr">
      <vt:lpstr>HY견고딕</vt:lpstr>
      <vt:lpstr>HY울릉도B</vt:lpstr>
      <vt:lpstr>HY울릉도M</vt:lpstr>
      <vt:lpstr>HY헤드라인M</vt:lpstr>
      <vt:lpstr>굴림</vt:lpstr>
      <vt:lpstr>맑은 고딕</vt:lpstr>
      <vt:lpstr>Arial</vt:lpstr>
      <vt:lpstr>Century Gothic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Home&amp;Office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Computer</dc:creator>
  <cp:lastModifiedBy>이승재</cp:lastModifiedBy>
  <cp:revision>135</cp:revision>
  <cp:lastPrinted>2020-06-12T06:55:55Z</cp:lastPrinted>
  <dcterms:created xsi:type="dcterms:W3CDTF">2010-08-30T00:41:11Z</dcterms:created>
  <dcterms:modified xsi:type="dcterms:W3CDTF">2026-07-30T00:54:36Z</dcterms:modified>
</cp:coreProperties>
</file>